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9" r:id="rId5"/>
    <p:sldId id="261" r:id="rId6"/>
    <p:sldId id="276" r:id="rId7"/>
    <p:sldId id="263" r:id="rId8"/>
    <p:sldId id="265" r:id="rId9"/>
    <p:sldId id="283" r:id="rId10"/>
    <p:sldId id="292" r:id="rId11"/>
    <p:sldId id="291" r:id="rId12"/>
    <p:sldId id="277" r:id="rId13"/>
    <p:sldId id="280" r:id="rId14"/>
    <p:sldId id="281" r:id="rId15"/>
    <p:sldId id="282" r:id="rId16"/>
    <p:sldId id="284" r:id="rId17"/>
    <p:sldId id="286" r:id="rId18"/>
    <p:sldId id="287" r:id="rId19"/>
    <p:sldId id="290" r:id="rId20"/>
    <p:sldId id="289" r:id="rId21"/>
    <p:sldId id="278" r:id="rId22"/>
    <p:sldId id="28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F41758-E921-2B89-071B-B478DA36DA7D}" v="123" dt="2024-10-01T08:07:49.648"/>
    <p1510:client id="{37034941-826D-E8D0-FA70-E4D4A4B2DBFD}" v="42" dt="2024-10-01T09:44:02.251"/>
    <p1510:client id="{71628097-E485-ADF1-A740-04673CFA1D14}" v="44" dt="2024-10-01T09:05:17.763"/>
    <p1510:client id="{80A4B241-2AA6-E160-2662-C6A52D58531C}" v="3" dt="2024-10-01T09:00:48.147"/>
    <p1510:client id="{F6FC6C4D-3549-C7BE-D79D-5EA54BC2A261}" v="40" dt="2024-10-01T11:08:17.1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rike Thomas" userId="S::nut@newcastle.ac.uk::0c1a8114-9122-4212-ae39-edddcf7b1f17" providerId="AD" clId="Web-{F6FC6C4D-3549-C7BE-D79D-5EA54BC2A261}"/>
    <pc:docChg chg="modSld">
      <pc:chgData name="Ulrike Thomas" userId="S::nut@newcastle.ac.uk::0c1a8114-9122-4212-ae39-edddcf7b1f17" providerId="AD" clId="Web-{F6FC6C4D-3549-C7BE-D79D-5EA54BC2A261}" dt="2024-10-01T11:08:12.278" v="40" actId="20577"/>
      <pc:docMkLst>
        <pc:docMk/>
      </pc:docMkLst>
      <pc:sldChg chg="modSp">
        <pc:chgData name="Ulrike Thomas" userId="S::nut@newcastle.ac.uk::0c1a8114-9122-4212-ae39-edddcf7b1f17" providerId="AD" clId="Web-{F6FC6C4D-3549-C7BE-D79D-5EA54BC2A261}" dt="2024-10-01T11:08:12.278" v="40" actId="20577"/>
        <pc:sldMkLst>
          <pc:docMk/>
          <pc:sldMk cId="2289016219" sldId="289"/>
        </pc:sldMkLst>
        <pc:spChg chg="mod">
          <ac:chgData name="Ulrike Thomas" userId="S::nut@newcastle.ac.uk::0c1a8114-9122-4212-ae39-edddcf7b1f17" providerId="AD" clId="Web-{F6FC6C4D-3549-C7BE-D79D-5EA54BC2A261}" dt="2024-10-01T11:08:12.278" v="40" actId="20577"/>
          <ac:spMkLst>
            <pc:docMk/>
            <pc:sldMk cId="2289016219" sldId="289"/>
            <ac:spMk id="3" creationId="{00000000-0000-0000-0000-000000000000}"/>
          </ac:spMkLst>
        </pc:spChg>
      </pc:sldChg>
    </pc:docChg>
  </pc:docChgLst>
  <pc:docChgLst>
    <pc:chgData name="Ulrike Thomas" userId="S::nut@newcastle.ac.uk::0c1a8114-9122-4212-ae39-edddcf7b1f17" providerId="AD" clId="Web-{E78B0455-5B9A-9286-B262-06F87DBE21A5}"/>
    <pc:docChg chg="addSld modSld sldOrd">
      <pc:chgData name="Ulrike Thomas" userId="S::nut@newcastle.ac.uk::0c1a8114-9122-4212-ae39-edddcf7b1f17" providerId="AD" clId="Web-{E78B0455-5B9A-9286-B262-06F87DBE21A5}" dt="2024-09-27T09:59:26.796" v="57" actId="1076"/>
      <pc:docMkLst>
        <pc:docMk/>
      </pc:docMkLst>
      <pc:sldChg chg="addSp modSp">
        <pc:chgData name="Ulrike Thomas" userId="S::nut@newcastle.ac.uk::0c1a8114-9122-4212-ae39-edddcf7b1f17" providerId="AD" clId="Web-{E78B0455-5B9A-9286-B262-06F87DBE21A5}" dt="2024-09-27T09:59:26.796" v="57" actId="1076"/>
        <pc:sldMkLst>
          <pc:docMk/>
          <pc:sldMk cId="718178459" sldId="259"/>
        </pc:sldMkLst>
        <pc:picChg chg="add mod">
          <ac:chgData name="Ulrike Thomas" userId="S::nut@newcastle.ac.uk::0c1a8114-9122-4212-ae39-edddcf7b1f17" providerId="AD" clId="Web-{E78B0455-5B9A-9286-B262-06F87DBE21A5}" dt="2024-09-27T09:59:26.796" v="57" actId="1076"/>
          <ac:picMkLst>
            <pc:docMk/>
            <pc:sldMk cId="718178459" sldId="259"/>
            <ac:picMk id="4" creationId="{2A46B4BF-8467-60C6-85A3-F0550A298EE2}"/>
          </ac:picMkLst>
        </pc:picChg>
      </pc:sldChg>
      <pc:sldChg chg="modSp">
        <pc:chgData name="Ulrike Thomas" userId="S::nut@newcastle.ac.uk::0c1a8114-9122-4212-ae39-edddcf7b1f17" providerId="AD" clId="Web-{E78B0455-5B9A-9286-B262-06F87DBE21A5}" dt="2024-09-27T07:53:04.477" v="35" actId="20577"/>
        <pc:sldMkLst>
          <pc:docMk/>
          <pc:sldMk cId="3168959448" sldId="282"/>
        </pc:sldMkLst>
        <pc:spChg chg="mod">
          <ac:chgData name="Ulrike Thomas" userId="S::nut@newcastle.ac.uk::0c1a8114-9122-4212-ae39-edddcf7b1f17" providerId="AD" clId="Web-{E78B0455-5B9A-9286-B262-06F87DBE21A5}" dt="2024-09-27T07:52:01.287" v="22" actId="20577"/>
          <ac:spMkLst>
            <pc:docMk/>
            <pc:sldMk cId="3168959448" sldId="282"/>
            <ac:spMk id="5" creationId="{00000000-0000-0000-0000-000000000000}"/>
          </ac:spMkLst>
        </pc:spChg>
        <pc:spChg chg="mod">
          <ac:chgData name="Ulrike Thomas" userId="S::nut@newcastle.ac.uk::0c1a8114-9122-4212-ae39-edddcf7b1f17" providerId="AD" clId="Web-{E78B0455-5B9A-9286-B262-06F87DBE21A5}" dt="2024-09-27T07:52:25.397" v="27" actId="20577"/>
          <ac:spMkLst>
            <pc:docMk/>
            <pc:sldMk cId="3168959448" sldId="282"/>
            <ac:spMk id="7" creationId="{00000000-0000-0000-0000-000000000000}"/>
          </ac:spMkLst>
        </pc:spChg>
        <pc:spChg chg="mod">
          <ac:chgData name="Ulrike Thomas" userId="S::nut@newcastle.ac.uk::0c1a8114-9122-4212-ae39-edddcf7b1f17" providerId="AD" clId="Web-{E78B0455-5B9A-9286-B262-06F87DBE21A5}" dt="2024-09-27T07:52:43.820" v="29" actId="20577"/>
          <ac:spMkLst>
            <pc:docMk/>
            <pc:sldMk cId="3168959448" sldId="282"/>
            <ac:spMk id="9" creationId="{00000000-0000-0000-0000-000000000000}"/>
          </ac:spMkLst>
        </pc:spChg>
        <pc:spChg chg="mod">
          <ac:chgData name="Ulrike Thomas" userId="S::nut@newcastle.ac.uk::0c1a8114-9122-4212-ae39-edddcf7b1f17" providerId="AD" clId="Web-{E78B0455-5B9A-9286-B262-06F87DBE21A5}" dt="2024-09-27T07:53:04.477" v="35" actId="20577"/>
          <ac:spMkLst>
            <pc:docMk/>
            <pc:sldMk cId="3168959448" sldId="282"/>
            <ac:spMk id="10" creationId="{00000000-0000-0000-0000-000000000000}"/>
          </ac:spMkLst>
        </pc:spChg>
      </pc:sldChg>
      <pc:sldChg chg="modSp">
        <pc:chgData name="Ulrike Thomas" userId="S::nut@newcastle.ac.uk::0c1a8114-9122-4212-ae39-edddcf7b1f17" providerId="AD" clId="Web-{E78B0455-5B9A-9286-B262-06F87DBE21A5}" dt="2024-09-27T07:54:21.511" v="53" actId="20577"/>
        <pc:sldMkLst>
          <pc:docMk/>
          <pc:sldMk cId="2923736164" sldId="288"/>
        </pc:sldMkLst>
        <pc:spChg chg="mod">
          <ac:chgData name="Ulrike Thomas" userId="S::nut@newcastle.ac.uk::0c1a8114-9122-4212-ae39-edddcf7b1f17" providerId="AD" clId="Web-{E78B0455-5B9A-9286-B262-06F87DBE21A5}" dt="2024-09-27T07:54:21.511" v="53" actId="20577"/>
          <ac:spMkLst>
            <pc:docMk/>
            <pc:sldMk cId="2923736164" sldId="288"/>
            <ac:spMk id="3" creationId="{00000000-0000-0000-0000-000000000000}"/>
          </ac:spMkLst>
        </pc:spChg>
      </pc:sldChg>
      <pc:sldChg chg="modSp new ord">
        <pc:chgData name="Ulrike Thomas" userId="S::nut@newcastle.ac.uk::0c1a8114-9122-4212-ae39-edddcf7b1f17" providerId="AD" clId="Web-{E78B0455-5B9A-9286-B262-06F87DBE21A5}" dt="2024-09-27T07:51:09.191" v="13"/>
        <pc:sldMkLst>
          <pc:docMk/>
          <pc:sldMk cId="963319822" sldId="291"/>
        </pc:sldMkLst>
        <pc:spChg chg="mod">
          <ac:chgData name="Ulrike Thomas" userId="S::nut@newcastle.ac.uk::0c1a8114-9122-4212-ae39-edddcf7b1f17" providerId="AD" clId="Web-{E78B0455-5B9A-9286-B262-06F87DBE21A5}" dt="2024-09-27T07:50:44.987" v="11" actId="20577"/>
          <ac:spMkLst>
            <pc:docMk/>
            <pc:sldMk cId="963319822" sldId="291"/>
            <ac:spMk id="2" creationId="{93DE71AB-117C-8DB9-5552-DC01755D4C7C}"/>
          </ac:spMkLst>
        </pc:spChg>
      </pc:sldChg>
    </pc:docChg>
  </pc:docChgLst>
  <pc:docChgLst>
    <pc:chgData name="Ulrike Thomas" userId="S::nut@newcastle.ac.uk::0c1a8114-9122-4212-ae39-edddcf7b1f17" providerId="AD" clId="Web-{DBD444B9-D3E6-991A-6CC0-9989A65455ED}"/>
    <pc:docChg chg="modSld">
      <pc:chgData name="Ulrike Thomas" userId="S::nut@newcastle.ac.uk::0c1a8114-9122-4212-ae39-edddcf7b1f17" providerId="AD" clId="Web-{DBD444B9-D3E6-991A-6CC0-9989A65455ED}" dt="2024-09-28T12:21:14.803" v="108"/>
      <pc:docMkLst>
        <pc:docMk/>
      </pc:docMkLst>
      <pc:sldChg chg="addSp delSp modSp">
        <pc:chgData name="Ulrike Thomas" userId="S::nut@newcastle.ac.uk::0c1a8114-9122-4212-ae39-edddcf7b1f17" providerId="AD" clId="Web-{DBD444B9-D3E6-991A-6CC0-9989A65455ED}" dt="2024-09-28T12:21:14.803" v="108"/>
        <pc:sldMkLst>
          <pc:docMk/>
          <pc:sldMk cId="963319822" sldId="291"/>
        </pc:sldMkLst>
        <pc:spChg chg="mod">
          <ac:chgData name="Ulrike Thomas" userId="S::nut@newcastle.ac.uk::0c1a8114-9122-4212-ae39-edddcf7b1f17" providerId="AD" clId="Web-{DBD444B9-D3E6-991A-6CC0-9989A65455ED}" dt="2024-09-28T12:16:53.587" v="98" actId="20577"/>
          <ac:spMkLst>
            <pc:docMk/>
            <pc:sldMk cId="963319822" sldId="291"/>
            <ac:spMk id="2" creationId="{93DE71AB-117C-8DB9-5552-DC01755D4C7C}"/>
          </ac:spMkLst>
        </pc:spChg>
        <pc:spChg chg="mod">
          <ac:chgData name="Ulrike Thomas" userId="S::nut@newcastle.ac.uk::0c1a8114-9122-4212-ae39-edddcf7b1f17" providerId="AD" clId="Web-{DBD444B9-D3E6-991A-6CC0-9989A65455ED}" dt="2024-09-28T12:19:21.799" v="104" actId="20577"/>
          <ac:spMkLst>
            <pc:docMk/>
            <pc:sldMk cId="963319822" sldId="291"/>
            <ac:spMk id="3" creationId="{4C8B5D98-E24E-7B3C-B094-68990F88E332}"/>
          </ac:spMkLst>
        </pc:spChg>
        <pc:picChg chg="add del mod">
          <ac:chgData name="Ulrike Thomas" userId="S::nut@newcastle.ac.uk::0c1a8114-9122-4212-ae39-edddcf7b1f17" providerId="AD" clId="Web-{DBD444B9-D3E6-991A-6CC0-9989A65455ED}" dt="2024-09-28T12:21:14.803" v="108"/>
          <ac:picMkLst>
            <pc:docMk/>
            <pc:sldMk cId="963319822" sldId="291"/>
            <ac:picMk id="4" creationId="{B253EF11-0F58-8FF4-69A9-C4D9F8962D9C}"/>
          </ac:picMkLst>
        </pc:picChg>
        <pc:picChg chg="add del mod">
          <ac:chgData name="Ulrike Thomas" userId="S::nut@newcastle.ac.uk::0c1a8114-9122-4212-ae39-edddcf7b1f17" providerId="AD" clId="Web-{DBD444B9-D3E6-991A-6CC0-9989A65455ED}" dt="2024-09-28T12:21:14.772" v="107"/>
          <ac:picMkLst>
            <pc:docMk/>
            <pc:sldMk cId="963319822" sldId="291"/>
            <ac:picMk id="5" creationId="{2BFBD25D-E32F-9985-0A05-42D983E9D0D7}"/>
          </ac:picMkLst>
        </pc:picChg>
      </pc:sldChg>
    </pc:docChg>
  </pc:docChgLst>
  <pc:docChgLst>
    <pc:chgData name="Ulrike Thomas" userId="S::nut@newcastle.ac.uk::0c1a8114-9122-4212-ae39-edddcf7b1f17" providerId="AD" clId="Web-{71628097-E485-ADF1-A740-04673CFA1D14}"/>
    <pc:docChg chg="modSld">
      <pc:chgData name="Ulrike Thomas" userId="S::nut@newcastle.ac.uk::0c1a8114-9122-4212-ae39-edddcf7b1f17" providerId="AD" clId="Web-{71628097-E485-ADF1-A740-04673CFA1D14}" dt="2024-10-01T09:05:17.763" v="44" actId="14100"/>
      <pc:docMkLst>
        <pc:docMk/>
      </pc:docMkLst>
      <pc:sldChg chg="delSp modSp mod modClrScheme delDesignElem chgLayout">
        <pc:chgData name="Ulrike Thomas" userId="S::nut@newcastle.ac.uk::0c1a8114-9122-4212-ae39-edddcf7b1f17" providerId="AD" clId="Web-{71628097-E485-ADF1-A740-04673CFA1D14}" dt="2024-10-01T09:05:17.763" v="44" actId="14100"/>
        <pc:sldMkLst>
          <pc:docMk/>
          <pc:sldMk cId="963319822" sldId="291"/>
        </pc:sldMkLst>
        <pc:spChg chg="mod ord">
          <ac:chgData name="Ulrike Thomas" userId="S::nut@newcastle.ac.uk::0c1a8114-9122-4212-ae39-edddcf7b1f17" providerId="AD" clId="Web-{71628097-E485-ADF1-A740-04673CFA1D14}" dt="2024-10-01T09:02:52.179" v="9" actId="14100"/>
          <ac:spMkLst>
            <pc:docMk/>
            <pc:sldMk cId="963319822" sldId="291"/>
            <ac:spMk id="2" creationId="{93DE71AB-117C-8DB9-5552-DC01755D4C7C}"/>
          </ac:spMkLst>
        </pc:spChg>
        <pc:spChg chg="mod ord">
          <ac:chgData name="Ulrike Thomas" userId="S::nut@newcastle.ac.uk::0c1a8114-9122-4212-ae39-edddcf7b1f17" providerId="AD" clId="Web-{71628097-E485-ADF1-A740-04673CFA1D14}" dt="2024-10-01T09:05:17.763" v="44" actId="14100"/>
          <ac:spMkLst>
            <pc:docMk/>
            <pc:sldMk cId="963319822" sldId="291"/>
            <ac:spMk id="3" creationId="{4C8B5D98-E24E-7B3C-B094-68990F88E332}"/>
          </ac:spMkLst>
        </pc:spChg>
        <pc:spChg chg="del">
          <ac:chgData name="Ulrike Thomas" userId="S::nut@newcastle.ac.uk::0c1a8114-9122-4212-ae39-edddcf7b1f17" providerId="AD" clId="Web-{71628097-E485-ADF1-A740-04673CFA1D14}" dt="2024-10-01T09:02:38.085" v="7"/>
          <ac:spMkLst>
            <pc:docMk/>
            <pc:sldMk cId="963319822" sldId="291"/>
            <ac:spMk id="15" creationId="{F29C4816-CB21-420B-9EB4-9E5671387997}"/>
          </ac:spMkLst>
        </pc:spChg>
        <pc:spChg chg="del">
          <ac:chgData name="Ulrike Thomas" userId="S::nut@newcastle.ac.uk::0c1a8114-9122-4212-ae39-edddcf7b1f17" providerId="AD" clId="Web-{71628097-E485-ADF1-A740-04673CFA1D14}" dt="2024-10-01T09:02:38.085" v="7"/>
          <ac:spMkLst>
            <pc:docMk/>
            <pc:sldMk cId="963319822" sldId="291"/>
            <ac:spMk id="17" creationId="{463670F5-AD2D-C19F-C801-7475CB8599ED}"/>
          </ac:spMkLst>
        </pc:spChg>
        <pc:grpChg chg="mod">
          <ac:chgData name="Ulrike Thomas" userId="S::nut@newcastle.ac.uk::0c1a8114-9122-4212-ae39-edddcf7b1f17" providerId="AD" clId="Web-{71628097-E485-ADF1-A740-04673CFA1D14}" dt="2024-10-01T09:05:14.153" v="43" actId="1076"/>
          <ac:grpSpMkLst>
            <pc:docMk/>
            <pc:sldMk cId="963319822" sldId="291"/>
            <ac:grpSpMk id="6" creationId="{00000000-0000-0000-0000-000000000000}"/>
          </ac:grpSpMkLst>
        </pc:grpChg>
        <pc:picChg chg="mod">
          <ac:chgData name="Ulrike Thomas" userId="S::nut@newcastle.ac.uk::0c1a8114-9122-4212-ae39-edddcf7b1f17" providerId="AD" clId="Web-{71628097-E485-ADF1-A740-04673CFA1D14}" dt="2024-10-01T09:05:10.184" v="42" actId="1076"/>
          <ac:picMkLst>
            <pc:docMk/>
            <pc:sldMk cId="963319822" sldId="291"/>
            <ac:picMk id="4" creationId="{0B886636-9129-C1B3-BF6C-FFACB5517944}"/>
          </ac:picMkLst>
        </pc:picChg>
        <pc:picChg chg="mod">
          <ac:chgData name="Ulrike Thomas" userId="S::nut@newcastle.ac.uk::0c1a8114-9122-4212-ae39-edddcf7b1f17" providerId="AD" clId="Web-{71628097-E485-ADF1-A740-04673CFA1D14}" dt="2024-10-01T09:04:35.527" v="32" actId="14100"/>
          <ac:picMkLst>
            <pc:docMk/>
            <pc:sldMk cId="963319822" sldId="291"/>
            <ac:picMk id="10" creationId="{00000000-0000-0000-0000-000000000000}"/>
          </ac:picMkLst>
        </pc:picChg>
      </pc:sldChg>
    </pc:docChg>
  </pc:docChgLst>
  <pc:docChgLst>
    <pc:chgData name="Ulrike Thomas" userId="S::nut@newcastle.ac.uk::0c1a8114-9122-4212-ae39-edddcf7b1f17" providerId="AD" clId="Web-{80A4B241-2AA6-E160-2662-C6A52D58531C}"/>
    <pc:docChg chg="modSld">
      <pc:chgData name="Ulrike Thomas" userId="S::nut@newcastle.ac.uk::0c1a8114-9122-4212-ae39-edddcf7b1f17" providerId="AD" clId="Web-{80A4B241-2AA6-E160-2662-C6A52D58531C}" dt="2024-10-01T09:00:49.991" v="2"/>
      <pc:docMkLst>
        <pc:docMk/>
      </pc:docMkLst>
      <pc:sldChg chg="addSp modSp mod setBg">
        <pc:chgData name="Ulrike Thomas" userId="S::nut@newcastle.ac.uk::0c1a8114-9122-4212-ae39-edddcf7b1f17" providerId="AD" clId="Web-{80A4B241-2AA6-E160-2662-C6A52D58531C}" dt="2024-10-01T09:00:49.991" v="2"/>
        <pc:sldMkLst>
          <pc:docMk/>
          <pc:sldMk cId="963319822" sldId="291"/>
        </pc:sldMkLst>
        <pc:spChg chg="mod">
          <ac:chgData name="Ulrike Thomas" userId="S::nut@newcastle.ac.uk::0c1a8114-9122-4212-ae39-edddcf7b1f17" providerId="AD" clId="Web-{80A4B241-2AA6-E160-2662-C6A52D58531C}" dt="2024-10-01T09:00:49.991" v="2"/>
          <ac:spMkLst>
            <pc:docMk/>
            <pc:sldMk cId="963319822" sldId="291"/>
            <ac:spMk id="2" creationId="{93DE71AB-117C-8DB9-5552-DC01755D4C7C}"/>
          </ac:spMkLst>
        </pc:spChg>
        <pc:spChg chg="mod">
          <ac:chgData name="Ulrike Thomas" userId="S::nut@newcastle.ac.uk::0c1a8114-9122-4212-ae39-edddcf7b1f17" providerId="AD" clId="Web-{80A4B241-2AA6-E160-2662-C6A52D58531C}" dt="2024-10-01T09:00:49.991" v="2"/>
          <ac:spMkLst>
            <pc:docMk/>
            <pc:sldMk cId="963319822" sldId="291"/>
            <ac:spMk id="3" creationId="{4C8B5D98-E24E-7B3C-B094-68990F88E332}"/>
          </ac:spMkLst>
        </pc:spChg>
        <pc:spChg chg="add">
          <ac:chgData name="Ulrike Thomas" userId="S::nut@newcastle.ac.uk::0c1a8114-9122-4212-ae39-edddcf7b1f17" providerId="AD" clId="Web-{80A4B241-2AA6-E160-2662-C6A52D58531C}" dt="2024-10-01T09:00:49.991" v="2"/>
          <ac:spMkLst>
            <pc:docMk/>
            <pc:sldMk cId="963319822" sldId="291"/>
            <ac:spMk id="15" creationId="{F29C4816-CB21-420B-9EB4-9E5671387997}"/>
          </ac:spMkLst>
        </pc:spChg>
        <pc:spChg chg="add">
          <ac:chgData name="Ulrike Thomas" userId="S::nut@newcastle.ac.uk::0c1a8114-9122-4212-ae39-edddcf7b1f17" providerId="AD" clId="Web-{80A4B241-2AA6-E160-2662-C6A52D58531C}" dt="2024-10-01T09:00:49.991" v="2"/>
          <ac:spMkLst>
            <pc:docMk/>
            <pc:sldMk cId="963319822" sldId="291"/>
            <ac:spMk id="17" creationId="{463670F5-AD2D-C19F-C801-7475CB8599ED}"/>
          </ac:spMkLst>
        </pc:spChg>
        <pc:grpChg chg="mod">
          <ac:chgData name="Ulrike Thomas" userId="S::nut@newcastle.ac.uk::0c1a8114-9122-4212-ae39-edddcf7b1f17" providerId="AD" clId="Web-{80A4B241-2AA6-E160-2662-C6A52D58531C}" dt="2024-10-01T09:00:49.991" v="2"/>
          <ac:grpSpMkLst>
            <pc:docMk/>
            <pc:sldMk cId="963319822" sldId="291"/>
            <ac:grpSpMk id="6" creationId="{00000000-0000-0000-0000-000000000000}"/>
          </ac:grpSpMkLst>
        </pc:grpChg>
        <pc:picChg chg="add mod ord">
          <ac:chgData name="Ulrike Thomas" userId="S::nut@newcastle.ac.uk::0c1a8114-9122-4212-ae39-edddcf7b1f17" providerId="AD" clId="Web-{80A4B241-2AA6-E160-2662-C6A52D58531C}" dt="2024-10-01T09:00:49.991" v="2"/>
          <ac:picMkLst>
            <pc:docMk/>
            <pc:sldMk cId="963319822" sldId="291"/>
            <ac:picMk id="4" creationId="{0B886636-9129-C1B3-BF6C-FFACB5517944}"/>
          </ac:picMkLst>
        </pc:picChg>
        <pc:picChg chg="mod ord">
          <ac:chgData name="Ulrike Thomas" userId="S::nut@newcastle.ac.uk::0c1a8114-9122-4212-ae39-edddcf7b1f17" providerId="AD" clId="Web-{80A4B241-2AA6-E160-2662-C6A52D58531C}" dt="2024-10-01T09:00:49.991" v="2"/>
          <ac:picMkLst>
            <pc:docMk/>
            <pc:sldMk cId="963319822" sldId="291"/>
            <ac:picMk id="10" creationId="{00000000-0000-0000-0000-000000000000}"/>
          </ac:picMkLst>
        </pc:picChg>
      </pc:sldChg>
    </pc:docChg>
  </pc:docChgLst>
  <pc:docChgLst>
    <pc:chgData name="Ulrike Thomas" userId="S::nut@newcastle.ac.uk::0c1a8114-9122-4212-ae39-edddcf7b1f17" providerId="AD" clId="Web-{31F41758-E921-2B89-071B-B478DA36DA7D}"/>
    <pc:docChg chg="modSld">
      <pc:chgData name="Ulrike Thomas" userId="S::nut@newcastle.ac.uk::0c1a8114-9122-4212-ae39-edddcf7b1f17" providerId="AD" clId="Web-{31F41758-E921-2B89-071B-B478DA36DA7D}" dt="2024-10-01T08:07:45.117" v="124" actId="20577"/>
      <pc:docMkLst>
        <pc:docMk/>
      </pc:docMkLst>
      <pc:sldChg chg="modSp">
        <pc:chgData name="Ulrike Thomas" userId="S::nut@newcastle.ac.uk::0c1a8114-9122-4212-ae39-edddcf7b1f17" providerId="AD" clId="Web-{31F41758-E921-2B89-071B-B478DA36DA7D}" dt="2024-10-01T07:59:54.761" v="1" actId="1076"/>
        <pc:sldMkLst>
          <pc:docMk/>
          <pc:sldMk cId="2769810806" sldId="265"/>
        </pc:sldMkLst>
        <pc:picChg chg="mod">
          <ac:chgData name="Ulrike Thomas" userId="S::nut@newcastle.ac.uk::0c1a8114-9122-4212-ae39-edddcf7b1f17" providerId="AD" clId="Web-{31F41758-E921-2B89-071B-B478DA36DA7D}" dt="2024-10-01T07:59:54.761" v="1" actId="1076"/>
          <ac:picMkLst>
            <pc:docMk/>
            <pc:sldMk cId="2769810806" sldId="265"/>
            <ac:picMk id="7" creationId="{00000000-0000-0000-0000-000000000000}"/>
          </ac:picMkLst>
        </pc:picChg>
      </pc:sldChg>
      <pc:sldChg chg="modSp">
        <pc:chgData name="Ulrike Thomas" userId="S::nut@newcastle.ac.uk::0c1a8114-9122-4212-ae39-edddcf7b1f17" providerId="AD" clId="Web-{31F41758-E921-2B89-071B-B478DA36DA7D}" dt="2024-10-01T08:07:45.117" v="124" actId="20577"/>
        <pc:sldMkLst>
          <pc:docMk/>
          <pc:sldMk cId="3641086948" sldId="280"/>
        </pc:sldMkLst>
        <pc:spChg chg="mod">
          <ac:chgData name="Ulrike Thomas" userId="S::nut@newcastle.ac.uk::0c1a8114-9122-4212-ae39-edddcf7b1f17" providerId="AD" clId="Web-{31F41758-E921-2B89-071B-B478DA36DA7D}" dt="2024-10-01T08:07:45.117" v="124" actId="20577"/>
          <ac:spMkLst>
            <pc:docMk/>
            <pc:sldMk cId="3641086948" sldId="280"/>
            <ac:spMk id="3" creationId="{00000000-0000-0000-0000-000000000000}"/>
          </ac:spMkLst>
        </pc:spChg>
      </pc:sldChg>
      <pc:sldChg chg="modSp">
        <pc:chgData name="Ulrike Thomas" userId="S::nut@newcastle.ac.uk::0c1a8114-9122-4212-ae39-edddcf7b1f17" providerId="AD" clId="Web-{31F41758-E921-2B89-071B-B478DA36DA7D}" dt="2024-10-01T08:07:01.131" v="112" actId="14100"/>
        <pc:sldMkLst>
          <pc:docMk/>
          <pc:sldMk cId="963319822" sldId="291"/>
        </pc:sldMkLst>
        <pc:spChg chg="mod">
          <ac:chgData name="Ulrike Thomas" userId="S::nut@newcastle.ac.uk::0c1a8114-9122-4212-ae39-edddcf7b1f17" providerId="AD" clId="Web-{31F41758-E921-2B89-071B-B478DA36DA7D}" dt="2024-10-01T08:05:51.770" v="106" actId="20577"/>
          <ac:spMkLst>
            <pc:docMk/>
            <pc:sldMk cId="963319822" sldId="291"/>
            <ac:spMk id="3" creationId="{4C8B5D98-E24E-7B3C-B094-68990F88E332}"/>
          </ac:spMkLst>
        </pc:spChg>
        <pc:picChg chg="mod">
          <ac:chgData name="Ulrike Thomas" userId="S::nut@newcastle.ac.uk::0c1a8114-9122-4212-ae39-edddcf7b1f17" providerId="AD" clId="Web-{31F41758-E921-2B89-071B-B478DA36DA7D}" dt="2024-10-01T08:07:01.131" v="112" actId="14100"/>
          <ac:picMkLst>
            <pc:docMk/>
            <pc:sldMk cId="963319822" sldId="291"/>
            <ac:picMk id="10" creationId="{00000000-0000-0000-0000-000000000000}"/>
          </ac:picMkLst>
        </pc:picChg>
      </pc:sldChg>
    </pc:docChg>
  </pc:docChgLst>
  <pc:docChgLst>
    <pc:chgData name="Ulrike Thomas" userId="S::nut@newcastle.ac.uk::0c1a8114-9122-4212-ae39-edddcf7b1f17" providerId="AD" clId="Web-{37034941-826D-E8D0-FA70-E4D4A4B2DBFD}"/>
    <pc:docChg chg="modSld">
      <pc:chgData name="Ulrike Thomas" userId="S::nut@newcastle.ac.uk::0c1a8114-9122-4212-ae39-edddcf7b1f17" providerId="AD" clId="Web-{37034941-826D-E8D0-FA70-E4D4A4B2DBFD}" dt="2024-10-01T09:43:44.375" v="42" actId="20577"/>
      <pc:docMkLst>
        <pc:docMk/>
      </pc:docMkLst>
      <pc:sldChg chg="modSp">
        <pc:chgData name="Ulrike Thomas" userId="S::nut@newcastle.ac.uk::0c1a8114-9122-4212-ae39-edddcf7b1f17" providerId="AD" clId="Web-{37034941-826D-E8D0-FA70-E4D4A4B2DBFD}" dt="2024-10-01T09:36:06.676" v="30" actId="14100"/>
        <pc:sldMkLst>
          <pc:docMk/>
          <pc:sldMk cId="3771571193" sldId="283"/>
        </pc:sldMkLst>
        <pc:spChg chg="mod">
          <ac:chgData name="Ulrike Thomas" userId="S::nut@newcastle.ac.uk::0c1a8114-9122-4212-ae39-edddcf7b1f17" providerId="AD" clId="Web-{37034941-826D-E8D0-FA70-E4D4A4B2DBFD}" dt="2024-10-01T09:36:06.676" v="30" actId="14100"/>
          <ac:spMkLst>
            <pc:docMk/>
            <pc:sldMk cId="3771571193" sldId="283"/>
            <ac:spMk id="11" creationId="{00000000-0000-0000-0000-000000000000}"/>
          </ac:spMkLst>
        </pc:spChg>
        <pc:graphicFrameChg chg="mod modGraphic">
          <ac:chgData name="Ulrike Thomas" userId="S::nut@newcastle.ac.uk::0c1a8114-9122-4212-ae39-edddcf7b1f17" providerId="AD" clId="Web-{37034941-826D-E8D0-FA70-E4D4A4B2DBFD}" dt="2024-10-01T09:34:41.499" v="3"/>
          <ac:graphicFrameMkLst>
            <pc:docMk/>
            <pc:sldMk cId="3771571193" sldId="283"/>
            <ac:graphicFrameMk id="14" creationId="{00000000-0000-0000-0000-000000000000}"/>
          </ac:graphicFrameMkLst>
        </pc:graphicFrameChg>
      </pc:sldChg>
      <pc:sldChg chg="modSp">
        <pc:chgData name="Ulrike Thomas" userId="S::nut@newcastle.ac.uk::0c1a8114-9122-4212-ae39-edddcf7b1f17" providerId="AD" clId="Web-{37034941-826D-E8D0-FA70-E4D4A4B2DBFD}" dt="2024-10-01T09:43:44.375" v="42" actId="20577"/>
        <pc:sldMkLst>
          <pc:docMk/>
          <pc:sldMk cId="2923736164" sldId="288"/>
        </pc:sldMkLst>
        <pc:spChg chg="mod">
          <ac:chgData name="Ulrike Thomas" userId="S::nut@newcastle.ac.uk::0c1a8114-9122-4212-ae39-edddcf7b1f17" providerId="AD" clId="Web-{37034941-826D-E8D0-FA70-E4D4A4B2DBFD}" dt="2024-10-01T09:43:44.375" v="42" actId="20577"/>
          <ac:spMkLst>
            <pc:docMk/>
            <pc:sldMk cId="2923736164" sldId="288"/>
            <ac:spMk id="3" creationId="{00000000-0000-0000-0000-000000000000}"/>
          </ac:spMkLst>
        </pc:spChg>
      </pc:sldChg>
      <pc:sldChg chg="modSp">
        <pc:chgData name="Ulrike Thomas" userId="S::nut@newcastle.ac.uk::0c1a8114-9122-4212-ae39-edddcf7b1f17" providerId="AD" clId="Web-{37034941-826D-E8D0-FA70-E4D4A4B2DBFD}" dt="2024-10-01T09:42:23.808" v="33" actId="20577"/>
        <pc:sldMkLst>
          <pc:docMk/>
          <pc:sldMk cId="2289016219" sldId="289"/>
        </pc:sldMkLst>
        <pc:spChg chg="mod">
          <ac:chgData name="Ulrike Thomas" userId="S::nut@newcastle.ac.uk::0c1a8114-9122-4212-ae39-edddcf7b1f17" providerId="AD" clId="Web-{37034941-826D-E8D0-FA70-E4D4A4B2DBFD}" dt="2024-10-01T09:42:23.808" v="33" actId="20577"/>
          <ac:spMkLst>
            <pc:docMk/>
            <pc:sldMk cId="2289016219" sldId="289"/>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100" b="0" i="0" u="none" strike="noStrike" baseline="0">
                <a:effectLst/>
              </a:rPr>
              <a:t>Have you ever used archival resources in your teaching?</a:t>
            </a:r>
            <a:endParaRPr lang="en-GB" sz="1100"/>
          </a:p>
        </c:rich>
      </c:tx>
      <c:layout>
        <c:manualLayout>
          <c:xMode val="edge"/>
          <c:yMode val="edge"/>
          <c:x val="8.0233378471003231E-2"/>
          <c:y val="3.84615384615384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CD1-4973-998A-7DDBAABBF40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CD1-4973-998A-7DDBAABBF406}"/>
              </c:ext>
            </c:extLst>
          </c:dPt>
          <c:dLbls>
            <c:dLbl>
              <c:idx val="0"/>
              <c:tx>
                <c:rich>
                  <a:bodyPr/>
                  <a:lstStyle/>
                  <a:p>
                    <a:fld id="{22D97BC5-A292-4F44-BCFA-F5C43E90BA62}" type="PERCENTAGE">
                      <a:rPr lang="en-US">
                        <a:solidFill>
                          <a:schemeClr val="bg1"/>
                        </a:solidFill>
                      </a:rPr>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CD1-4973-998A-7DDBAABBF406}"/>
                </c:ext>
              </c:extLst>
            </c:dLbl>
            <c:dLbl>
              <c:idx val="1"/>
              <c:tx>
                <c:rich>
                  <a:bodyPr/>
                  <a:lstStyle/>
                  <a:p>
                    <a:fld id="{F93E86B3-A830-4BCE-86A2-924D2F13190C}" type="PERCENTAGE">
                      <a:rPr lang="en-US">
                        <a:solidFill>
                          <a:schemeClr val="bg1"/>
                        </a:solidFill>
                      </a:rPr>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CD1-4973-998A-7DDBAABBF40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Sheet1!$B$33:$B$34</c:f>
              <c:strCache>
                <c:ptCount val="2"/>
                <c:pt idx="0">
                  <c:v>Yes</c:v>
                </c:pt>
                <c:pt idx="1">
                  <c:v>No </c:v>
                </c:pt>
              </c:strCache>
            </c:strRef>
          </c:cat>
          <c:val>
            <c:numRef>
              <c:f>Sheet1!$C$33:$C$34</c:f>
              <c:numCache>
                <c:formatCode>General</c:formatCode>
                <c:ptCount val="2"/>
                <c:pt idx="0">
                  <c:v>37</c:v>
                </c:pt>
                <c:pt idx="1">
                  <c:v>3</c:v>
                </c:pt>
              </c:numCache>
            </c:numRef>
          </c:val>
          <c:extLst>
            <c:ext xmlns:c16="http://schemas.microsoft.com/office/drawing/2014/chart" uri="{C3380CC4-5D6E-409C-BE32-E72D297353CC}">
              <c16:uniqueId val="{00000004-0CD1-4973-998A-7DDBAABBF40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100" b="0" i="0" u="none" strike="noStrike" baseline="0">
                <a:effectLst/>
              </a:rPr>
              <a:t>Do you know where there are archives near your school that offer workshops (in-school and on-site) and resources? </a:t>
            </a:r>
            <a:endParaRPr lang="en-GB" sz="11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C9F-42B3-B9AF-9D7B19C616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C9F-42B3-B9AF-9D7B19C61663}"/>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6="http://schemas.microsoft.com/office/drawing/2014/chart" uri="{C3380CC4-5D6E-409C-BE32-E72D297353CC}">
                  <c16:uniqueId val="{00000001-6C9F-42B3-B9AF-9D7B19C61663}"/>
                </c:ext>
              </c:extLst>
            </c:dLbl>
            <c:dLbl>
              <c:idx val="1"/>
              <c:tx>
                <c:rich>
                  <a:bodyPr/>
                  <a:lstStyle/>
                  <a:p>
                    <a:fld id="{05548256-CDAE-489E-BA37-0C2C80A1987D}" type="PERCENTAGE">
                      <a:rPr lang="en-US">
                        <a:solidFill>
                          <a:schemeClr val="bg1"/>
                        </a:solidFill>
                      </a:rPr>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C9F-42B3-B9AF-9D7B19C616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Sheet1!$B$50:$B$51</c:f>
              <c:strCache>
                <c:ptCount val="2"/>
                <c:pt idx="0">
                  <c:v>Yes</c:v>
                </c:pt>
                <c:pt idx="1">
                  <c:v>No</c:v>
                </c:pt>
              </c:strCache>
            </c:strRef>
          </c:cat>
          <c:val>
            <c:numRef>
              <c:f>Sheet1!$C$50:$C$51</c:f>
              <c:numCache>
                <c:formatCode>General</c:formatCode>
                <c:ptCount val="2"/>
                <c:pt idx="0">
                  <c:v>27</c:v>
                </c:pt>
                <c:pt idx="1">
                  <c:v>13</c:v>
                </c:pt>
              </c:numCache>
            </c:numRef>
          </c:val>
          <c:extLst>
            <c:ext xmlns:c16="http://schemas.microsoft.com/office/drawing/2014/chart" uri="{C3380CC4-5D6E-409C-BE32-E72D297353CC}">
              <c16:uniqueId val="{00000004-6C9F-42B3-B9AF-9D7B19C6166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100" b="0" i="0" u="none" strike="noStrike" baseline="0">
                <a:effectLst/>
              </a:rPr>
              <a:t>Do you know how to get in touch with an archive to find out what learning activities they offer and what records they hold? </a:t>
            </a:r>
            <a:endParaRPr lang="en-GB" sz="1100"/>
          </a:p>
        </c:rich>
      </c:tx>
      <c:layout>
        <c:manualLayout>
          <c:xMode val="edge"/>
          <c:yMode val="edge"/>
          <c:x val="0.12275898558429886"/>
          <c:y val="4.666234131665573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54-4FDE-87BC-DCAEC81911E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C54-4FDE-87BC-DCAEC81911E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Sheet1!$B$68:$B$69</c:f>
              <c:strCache>
                <c:ptCount val="2"/>
                <c:pt idx="0">
                  <c:v>Yes</c:v>
                </c:pt>
                <c:pt idx="1">
                  <c:v>No</c:v>
                </c:pt>
              </c:strCache>
            </c:strRef>
          </c:cat>
          <c:val>
            <c:numRef>
              <c:f>Sheet1!$C$68:$C$69</c:f>
              <c:numCache>
                <c:formatCode>General</c:formatCode>
                <c:ptCount val="2"/>
                <c:pt idx="0">
                  <c:v>23</c:v>
                </c:pt>
                <c:pt idx="1">
                  <c:v>17</c:v>
                </c:pt>
              </c:numCache>
            </c:numRef>
          </c:val>
          <c:extLst>
            <c:ext xmlns:c16="http://schemas.microsoft.com/office/drawing/2014/chart" uri="{C3380CC4-5D6E-409C-BE32-E72D297353CC}">
              <c16:uniqueId val="{00000004-EC54-4FDE-87BC-DCAEC81911E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63B5153-7CD3-4667-8B2B-A7099EEA4DA1}" type="datetimeFigureOut">
              <a:rPr lang="en-GB" smtClean="0"/>
              <a:t>01/10/2024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5FFF82-BC60-4F88-82C2-E67D77318459}" type="slidenum">
              <a:rPr lang="en-GB" smtClean="0"/>
              <a:t>‹#›</a:t>
            </a:fld>
            <a:endParaRPr lang="en-GB"/>
          </a:p>
        </p:txBody>
      </p:sp>
    </p:spTree>
    <p:extLst>
      <p:ext uri="{BB962C8B-B14F-4D97-AF65-F5344CB8AC3E}">
        <p14:creationId xmlns:p14="http://schemas.microsoft.com/office/powerpoint/2010/main" val="3887107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63B5153-7CD3-4667-8B2B-A7099EEA4DA1}" type="datetimeFigureOut">
              <a:rPr lang="en-GB" smtClean="0"/>
              <a:t>01/10/2024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5FFF82-BC60-4F88-82C2-E67D77318459}" type="slidenum">
              <a:rPr lang="en-GB" smtClean="0"/>
              <a:t>‹#›</a:t>
            </a:fld>
            <a:endParaRPr lang="en-GB"/>
          </a:p>
        </p:txBody>
      </p:sp>
    </p:spTree>
    <p:extLst>
      <p:ext uri="{BB962C8B-B14F-4D97-AF65-F5344CB8AC3E}">
        <p14:creationId xmlns:p14="http://schemas.microsoft.com/office/powerpoint/2010/main" val="406995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63B5153-7CD3-4667-8B2B-A7099EEA4DA1}" type="datetimeFigureOut">
              <a:rPr lang="en-GB" smtClean="0"/>
              <a:t>01/10/2024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5FFF82-BC60-4F88-82C2-E67D77318459}" type="slidenum">
              <a:rPr lang="en-GB" smtClean="0"/>
              <a:t>‹#›</a:t>
            </a:fld>
            <a:endParaRPr lang="en-GB"/>
          </a:p>
        </p:txBody>
      </p:sp>
    </p:spTree>
    <p:extLst>
      <p:ext uri="{BB962C8B-B14F-4D97-AF65-F5344CB8AC3E}">
        <p14:creationId xmlns:p14="http://schemas.microsoft.com/office/powerpoint/2010/main" val="790269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63B5153-7CD3-4667-8B2B-A7099EEA4DA1}" type="datetimeFigureOut">
              <a:rPr lang="en-GB" smtClean="0"/>
              <a:t>01/10/2024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5FFF82-BC60-4F88-82C2-E67D77318459}" type="slidenum">
              <a:rPr lang="en-GB" smtClean="0"/>
              <a:t>‹#›</a:t>
            </a:fld>
            <a:endParaRPr lang="en-GB"/>
          </a:p>
        </p:txBody>
      </p:sp>
    </p:spTree>
    <p:extLst>
      <p:ext uri="{BB962C8B-B14F-4D97-AF65-F5344CB8AC3E}">
        <p14:creationId xmlns:p14="http://schemas.microsoft.com/office/powerpoint/2010/main" val="3839878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3B5153-7CD3-4667-8B2B-A7099EEA4DA1}" type="datetimeFigureOut">
              <a:rPr lang="en-GB" smtClean="0"/>
              <a:t>01/10/2024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5FFF82-BC60-4F88-82C2-E67D77318459}" type="slidenum">
              <a:rPr lang="en-GB" smtClean="0"/>
              <a:t>‹#›</a:t>
            </a:fld>
            <a:endParaRPr lang="en-GB"/>
          </a:p>
        </p:txBody>
      </p:sp>
    </p:spTree>
    <p:extLst>
      <p:ext uri="{BB962C8B-B14F-4D97-AF65-F5344CB8AC3E}">
        <p14:creationId xmlns:p14="http://schemas.microsoft.com/office/powerpoint/2010/main" val="3935809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63B5153-7CD3-4667-8B2B-A7099EEA4DA1}" type="datetimeFigureOut">
              <a:rPr lang="en-GB" smtClean="0"/>
              <a:t>01/10/2024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5FFF82-BC60-4F88-82C2-E67D77318459}" type="slidenum">
              <a:rPr lang="en-GB" smtClean="0"/>
              <a:t>‹#›</a:t>
            </a:fld>
            <a:endParaRPr lang="en-GB"/>
          </a:p>
        </p:txBody>
      </p:sp>
    </p:spTree>
    <p:extLst>
      <p:ext uri="{BB962C8B-B14F-4D97-AF65-F5344CB8AC3E}">
        <p14:creationId xmlns:p14="http://schemas.microsoft.com/office/powerpoint/2010/main" val="2573172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63B5153-7CD3-4667-8B2B-A7099EEA4DA1}" type="datetimeFigureOut">
              <a:rPr lang="en-GB" smtClean="0"/>
              <a:t>01/10/2024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5FFF82-BC60-4F88-82C2-E67D77318459}" type="slidenum">
              <a:rPr lang="en-GB" smtClean="0"/>
              <a:t>‹#›</a:t>
            </a:fld>
            <a:endParaRPr lang="en-GB"/>
          </a:p>
        </p:txBody>
      </p:sp>
    </p:spTree>
    <p:extLst>
      <p:ext uri="{BB962C8B-B14F-4D97-AF65-F5344CB8AC3E}">
        <p14:creationId xmlns:p14="http://schemas.microsoft.com/office/powerpoint/2010/main" val="696860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63B5153-7CD3-4667-8B2B-A7099EEA4DA1}" type="datetimeFigureOut">
              <a:rPr lang="en-GB" smtClean="0"/>
              <a:t>01/10/2024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5FFF82-BC60-4F88-82C2-E67D77318459}" type="slidenum">
              <a:rPr lang="en-GB" smtClean="0"/>
              <a:t>‹#›</a:t>
            </a:fld>
            <a:endParaRPr lang="en-GB"/>
          </a:p>
        </p:txBody>
      </p:sp>
    </p:spTree>
    <p:extLst>
      <p:ext uri="{BB962C8B-B14F-4D97-AF65-F5344CB8AC3E}">
        <p14:creationId xmlns:p14="http://schemas.microsoft.com/office/powerpoint/2010/main" val="1426316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B5153-7CD3-4667-8B2B-A7099EEA4DA1}" type="datetimeFigureOut">
              <a:rPr lang="en-GB" smtClean="0"/>
              <a:t>01/10/2024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5FFF82-BC60-4F88-82C2-E67D77318459}" type="slidenum">
              <a:rPr lang="en-GB" smtClean="0"/>
              <a:t>‹#›</a:t>
            </a:fld>
            <a:endParaRPr lang="en-GB"/>
          </a:p>
        </p:txBody>
      </p:sp>
    </p:spTree>
    <p:extLst>
      <p:ext uri="{BB962C8B-B14F-4D97-AF65-F5344CB8AC3E}">
        <p14:creationId xmlns:p14="http://schemas.microsoft.com/office/powerpoint/2010/main" val="357342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3B5153-7CD3-4667-8B2B-A7099EEA4DA1}" type="datetimeFigureOut">
              <a:rPr lang="en-GB" smtClean="0"/>
              <a:t>01/10/2024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5FFF82-BC60-4F88-82C2-E67D77318459}" type="slidenum">
              <a:rPr lang="en-GB" smtClean="0"/>
              <a:t>‹#›</a:t>
            </a:fld>
            <a:endParaRPr lang="en-GB"/>
          </a:p>
        </p:txBody>
      </p:sp>
    </p:spTree>
    <p:extLst>
      <p:ext uri="{BB962C8B-B14F-4D97-AF65-F5344CB8AC3E}">
        <p14:creationId xmlns:p14="http://schemas.microsoft.com/office/powerpoint/2010/main" val="2344890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3B5153-7CD3-4667-8B2B-A7099EEA4DA1}" type="datetimeFigureOut">
              <a:rPr lang="en-GB" smtClean="0"/>
              <a:t>01/10/2024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5FFF82-BC60-4F88-82C2-E67D77318459}" type="slidenum">
              <a:rPr lang="en-GB" smtClean="0"/>
              <a:t>‹#›</a:t>
            </a:fld>
            <a:endParaRPr lang="en-GB"/>
          </a:p>
        </p:txBody>
      </p:sp>
    </p:spTree>
    <p:extLst>
      <p:ext uri="{BB962C8B-B14F-4D97-AF65-F5344CB8AC3E}">
        <p14:creationId xmlns:p14="http://schemas.microsoft.com/office/powerpoint/2010/main" val="4271770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3B5153-7CD3-4667-8B2B-A7099EEA4DA1}" type="datetimeFigureOut">
              <a:rPr lang="en-GB" smtClean="0"/>
              <a:t>01/10/2024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5FFF82-BC60-4F88-82C2-E67D77318459}" type="slidenum">
              <a:rPr lang="en-GB" smtClean="0"/>
              <a:t>‹#›</a:t>
            </a:fld>
            <a:endParaRPr lang="en-GB"/>
          </a:p>
        </p:txBody>
      </p:sp>
    </p:spTree>
    <p:extLst>
      <p:ext uri="{BB962C8B-B14F-4D97-AF65-F5344CB8AC3E}">
        <p14:creationId xmlns:p14="http://schemas.microsoft.com/office/powerpoint/2010/main" val="2682273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49494" y="2533315"/>
            <a:ext cx="5685937" cy="1866652"/>
          </a:xfrm>
        </p:spPr>
        <p:txBody>
          <a:bodyPr vert="horz" lIns="91440" tIns="45720" rIns="91440" bIns="45720" rtlCol="0" anchor="t">
            <a:normAutofit/>
          </a:bodyPr>
          <a:lstStyle/>
          <a:p>
            <a:pPr algn="l"/>
            <a:r>
              <a:rPr lang="en-GB" sz="5500" b="1" dirty="0">
                <a:latin typeface="Aptos Display"/>
                <a:ea typeface="Verdana"/>
                <a:cs typeface="Kalinga"/>
              </a:rPr>
              <a:t>Learning Arc</a:t>
            </a:r>
            <a:endParaRPr lang="en-US" sz="5500" b="1" dirty="0">
              <a:latin typeface="Aptos Display"/>
              <a:ea typeface="Verdana"/>
              <a:cs typeface="Kalinga"/>
            </a:endParaRPr>
          </a:p>
          <a:p>
            <a:pPr algn="l">
              <a:lnSpc>
                <a:spcPct val="100000"/>
              </a:lnSpc>
            </a:pPr>
            <a:r>
              <a:rPr lang="en-GB" sz="2500" b="1" dirty="0">
                <a:latin typeface="Aptos Display"/>
              </a:rPr>
              <a:t>Networks for Change Research</a:t>
            </a:r>
          </a:p>
          <a:p>
            <a:pPr algn="l">
              <a:lnSpc>
                <a:spcPct val="100000"/>
              </a:lnSpc>
            </a:pPr>
            <a:r>
              <a:rPr lang="en-GB" sz="2000" dirty="0">
                <a:latin typeface="Aptos Display"/>
                <a:cs typeface="Calibri" panose="020F0502020204030204"/>
              </a:rPr>
              <a:t>	January –December 2023</a:t>
            </a:r>
            <a:endParaRPr lang="en-GB" sz="2000" dirty="0">
              <a:cs typeface="Calibri" panose="020F0502020204030204"/>
            </a:endParaRPr>
          </a:p>
        </p:txBody>
      </p:sp>
      <p:pic>
        <p:nvPicPr>
          <p:cNvPr id="12" name="Picture 11"/>
          <p:cNvPicPr/>
          <p:nvPr/>
        </p:nvPicPr>
        <p:blipFill rotWithShape="1">
          <a:blip r:embed="rId2" cstate="print">
            <a:extLst>
              <a:ext uri="{28A0092B-C50C-407E-A947-70E740481C1C}">
                <a14:useLocalDpi xmlns:a14="http://schemas.microsoft.com/office/drawing/2010/main" val="0"/>
              </a:ext>
            </a:extLst>
          </a:blip>
          <a:srcRect l="20274" t="30126" r="24746" b="14712"/>
          <a:stretch/>
        </p:blipFill>
        <p:spPr bwMode="auto">
          <a:xfrm>
            <a:off x="7551604" y="1966898"/>
            <a:ext cx="2128462" cy="1184729"/>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3" cstate="print">
            <a:extLst>
              <a:ext uri="{28A0092B-C50C-407E-A947-70E740481C1C}">
                <a14:useLocalDpi xmlns:a14="http://schemas.microsoft.com/office/drawing/2010/main" val="0"/>
              </a:ext>
            </a:extLst>
          </a:blip>
          <a:srcRect l="33364" t="37870" r="34615" b="23087"/>
          <a:stretch/>
        </p:blipFill>
        <p:spPr bwMode="auto">
          <a:xfrm>
            <a:off x="7551026" y="270905"/>
            <a:ext cx="2129961" cy="1557656"/>
          </a:xfrm>
          <a:prstGeom prst="rect">
            <a:avLst/>
          </a:prstGeom>
          <a:ln w="9525" cap="flat" cmpd="sng" algn="ctr">
            <a:noFill/>
            <a:prstDash val="solid"/>
            <a:round/>
            <a:headEnd type="none" w="med" len="med"/>
            <a:tailEnd type="none" w="med" len="med"/>
          </a:ln>
          <a:extLst>
            <a:ext uri="{53640926-AAD7-44D8-BBD7-CCE9431645EC}">
              <a14:shadowObscured xmlns:a14="http://schemas.microsoft.com/office/drawing/2010/main"/>
            </a:ext>
          </a:extLst>
        </p:spPr>
      </p:pic>
      <p:pic>
        <p:nvPicPr>
          <p:cNvPr id="19" name="Picture 18" descr="H:\Downloads\0A1F1F19-1FFB-44A0-952B-B38A5203422C - archive workshop.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55443" y="1875331"/>
            <a:ext cx="2083827" cy="1598017"/>
          </a:xfrm>
          <a:prstGeom prst="rect">
            <a:avLst/>
          </a:prstGeom>
          <a:noFill/>
          <a:ln>
            <a:noFill/>
          </a:ln>
        </p:spPr>
      </p:pic>
      <p:pic>
        <p:nvPicPr>
          <p:cNvPr id="20" name="Picture 19" descr="H:\Downloads\IMG_20230417_12321608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46747" y="5368657"/>
            <a:ext cx="2092523" cy="1565651"/>
          </a:xfrm>
          <a:prstGeom prst="rect">
            <a:avLst/>
          </a:prstGeom>
          <a:noFill/>
          <a:ln>
            <a:noFill/>
          </a:ln>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l="31908" t="14969" r="36516" b="25941"/>
          <a:stretch/>
        </p:blipFill>
        <p:spPr bwMode="auto">
          <a:xfrm>
            <a:off x="7548540" y="3249282"/>
            <a:ext cx="2134590" cy="2263273"/>
          </a:xfrm>
          <a:prstGeom prst="rect">
            <a:avLst/>
          </a:prstGeom>
          <a:ln>
            <a:noFill/>
          </a:ln>
          <a:extLst>
            <a:ext uri="{53640926-AAD7-44D8-BBD7-CCE9431645EC}">
              <a14:shadowObscured xmlns:a14="http://schemas.microsoft.com/office/drawing/2010/main"/>
            </a:ext>
          </a:extLst>
        </p:spPr>
      </p:pic>
      <p:pic>
        <p:nvPicPr>
          <p:cNvPr id="28" name="Picture 27" descr="https://i0.wp.com/www.northumberlandarchives.com/wp-content/uploads/2022/10/NRO-6371-14_thumb.jpg?fit=800%2C600&amp;ssl=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6291" y="3635363"/>
            <a:ext cx="2106500" cy="1574273"/>
          </a:xfrm>
          <a:prstGeom prst="rect">
            <a:avLst/>
          </a:prstGeom>
          <a:noFill/>
          <a:ln>
            <a:noFill/>
          </a:ln>
        </p:spPr>
      </p:pic>
      <p:cxnSp>
        <p:nvCxnSpPr>
          <p:cNvPr id="9" name="Straight Arrow Connector 8">
            <a:extLst>
              <a:ext uri="{FF2B5EF4-FFF2-40B4-BE49-F238E27FC236}">
                <a16:creationId xmlns:a16="http://schemas.microsoft.com/office/drawing/2014/main" id="{FA22CC52-D57B-C732-BE15-3B6C292C35FB}"/>
              </a:ext>
            </a:extLst>
          </p:cNvPr>
          <p:cNvCxnSpPr/>
          <p:nvPr/>
        </p:nvCxnSpPr>
        <p:spPr>
          <a:xfrm flipV="1">
            <a:off x="1067048" y="4457708"/>
            <a:ext cx="5255052" cy="13158"/>
          </a:xfrm>
          <a:prstGeom prst="straightConnector1">
            <a:avLst/>
          </a:prstGeom>
          <a:ln/>
        </p:spPr>
        <p:style>
          <a:lnRef idx="2">
            <a:schemeClr val="dk1"/>
          </a:lnRef>
          <a:fillRef idx="0">
            <a:schemeClr val="dk1"/>
          </a:fillRef>
          <a:effectRef idx="1">
            <a:schemeClr val="dk1"/>
          </a:effectRef>
          <a:fontRef idx="minor">
            <a:schemeClr val="tx1"/>
          </a:fontRef>
        </p:style>
      </p:cxnSp>
      <p:pic>
        <p:nvPicPr>
          <p:cNvPr id="7" name="Picture 6" descr="A book shelf with books on it&#10;&#10;Description automatically generated">
            <a:extLst>
              <a:ext uri="{FF2B5EF4-FFF2-40B4-BE49-F238E27FC236}">
                <a16:creationId xmlns:a16="http://schemas.microsoft.com/office/drawing/2014/main" id="{06F32ABF-A17D-91AB-CE84-ADADC2B15DBB}"/>
              </a:ext>
            </a:extLst>
          </p:cNvPr>
          <p:cNvPicPr/>
          <p:nvPr/>
        </p:nvPicPr>
        <p:blipFill rotWithShape="1">
          <a:blip r:embed="rId8" cstate="print">
            <a:extLst>
              <a:ext uri="{28A0092B-C50C-407E-A947-70E740481C1C}">
                <a14:useLocalDpi xmlns:a14="http://schemas.microsoft.com/office/drawing/2010/main" val="0"/>
              </a:ext>
            </a:extLst>
          </a:blip>
          <a:srcRect l="16612" t="14644" r="39956" b="35328"/>
          <a:stretch/>
        </p:blipFill>
        <p:spPr bwMode="auto">
          <a:xfrm>
            <a:off x="9756479" y="269418"/>
            <a:ext cx="2270638" cy="1470636"/>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40EF3E92-DB44-D18E-18A7-6A01A902971E}"/>
              </a:ext>
            </a:extLst>
          </p:cNvPr>
          <p:cNvSpPr/>
          <p:nvPr/>
        </p:nvSpPr>
        <p:spPr>
          <a:xfrm>
            <a:off x="-62753" y="-5561"/>
            <a:ext cx="12299576" cy="27597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12E5DD19-5B7F-319E-DC6A-4E43E7ED4365}"/>
              </a:ext>
            </a:extLst>
          </p:cNvPr>
          <p:cNvGrpSpPr/>
          <p:nvPr/>
        </p:nvGrpSpPr>
        <p:grpSpPr>
          <a:xfrm>
            <a:off x="7595299" y="5533571"/>
            <a:ext cx="2041071" cy="1324429"/>
            <a:chOff x="0" y="1"/>
            <a:chExt cx="3430270" cy="2486660"/>
          </a:xfrm>
        </p:grpSpPr>
        <p:pic>
          <p:nvPicPr>
            <p:cNvPr id="11" name="Picture 10" descr="H:\Downloads\CB-M-C-40-12-4 Severe Shock report young girl named Air Raid 26 and 27 June 1940.jpg">
              <a:extLst>
                <a:ext uri="{FF2B5EF4-FFF2-40B4-BE49-F238E27FC236}">
                  <a16:creationId xmlns:a16="http://schemas.microsoft.com/office/drawing/2014/main" id="{1B7B9614-839E-BDF9-3125-9E8B411D8A5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200000">
              <a:off x="-320357" y="334328"/>
              <a:ext cx="2472690" cy="1831975"/>
            </a:xfrm>
            <a:prstGeom prst="rect">
              <a:avLst/>
            </a:prstGeom>
            <a:noFill/>
            <a:ln>
              <a:noFill/>
            </a:ln>
          </p:spPr>
        </p:pic>
        <p:pic>
          <p:nvPicPr>
            <p:cNvPr id="15" name="Picture 14" descr="H:\Downloads\CB-M-C-40-12-4 Map Air Raid 26 and 27 June 1940.jpg">
              <a:extLst>
                <a:ext uri="{FF2B5EF4-FFF2-40B4-BE49-F238E27FC236}">
                  <a16:creationId xmlns:a16="http://schemas.microsoft.com/office/drawing/2014/main" id="{E76AD90D-7A8B-D520-E3D5-56566B7DBA4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6200000">
              <a:off x="1424940" y="481331"/>
              <a:ext cx="2486659" cy="1524000"/>
            </a:xfrm>
            <a:prstGeom prst="rect">
              <a:avLst/>
            </a:prstGeom>
            <a:noFill/>
            <a:ln>
              <a:noFill/>
            </a:ln>
          </p:spPr>
        </p:pic>
      </p:grpSp>
      <p:sp>
        <p:nvSpPr>
          <p:cNvPr id="2" name="TextBox 1"/>
          <p:cNvSpPr txBox="1"/>
          <p:nvPr/>
        </p:nvSpPr>
        <p:spPr>
          <a:xfrm>
            <a:off x="1173652" y="4640006"/>
            <a:ext cx="4807336" cy="477054"/>
          </a:xfrm>
          <a:prstGeom prst="rect">
            <a:avLst/>
          </a:prstGeom>
          <a:noFill/>
        </p:spPr>
        <p:txBody>
          <a:bodyPr wrap="square" rtlCol="0">
            <a:spAutoFit/>
          </a:bodyPr>
          <a:lstStyle/>
          <a:p>
            <a:pPr algn="ctr"/>
            <a:r>
              <a:rPr lang="en-GB" sz="2500" b="1" dirty="0">
                <a:latin typeface="Aptos Display"/>
              </a:rPr>
              <a:t>Ulrike Thomas</a:t>
            </a:r>
          </a:p>
        </p:txBody>
      </p:sp>
      <p:pic>
        <p:nvPicPr>
          <p:cNvPr id="4" name="Picture 3">
            <a:extLst>
              <a:ext uri="{FF2B5EF4-FFF2-40B4-BE49-F238E27FC236}">
                <a16:creationId xmlns:a16="http://schemas.microsoft.com/office/drawing/2014/main" id="{2A46B4BF-8467-60C6-85A3-F0550A298EE2}"/>
              </a:ext>
            </a:extLst>
          </p:cNvPr>
          <p:cNvPicPr>
            <a:picLocks noChangeAspect="1"/>
          </p:cNvPicPr>
          <p:nvPr/>
        </p:nvPicPr>
        <p:blipFill>
          <a:blip r:embed="rId11"/>
          <a:stretch>
            <a:fillRect/>
          </a:stretch>
        </p:blipFill>
        <p:spPr>
          <a:xfrm>
            <a:off x="2125077" y="6153401"/>
            <a:ext cx="2517608" cy="306304"/>
          </a:xfrm>
          <a:prstGeom prst="rect">
            <a:avLst/>
          </a:prstGeom>
        </p:spPr>
      </p:pic>
    </p:spTree>
    <p:extLst>
      <p:ext uri="{BB962C8B-B14F-4D97-AF65-F5344CB8AC3E}">
        <p14:creationId xmlns:p14="http://schemas.microsoft.com/office/powerpoint/2010/main" val="718178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Teacher consultation: methods</a:t>
            </a:r>
          </a:p>
        </p:txBody>
      </p:sp>
      <p:sp>
        <p:nvSpPr>
          <p:cNvPr id="3" name="Content Placeholder 2"/>
          <p:cNvSpPr>
            <a:spLocks noGrp="1"/>
          </p:cNvSpPr>
          <p:nvPr>
            <p:ph idx="1"/>
          </p:nvPr>
        </p:nvSpPr>
        <p:spPr>
          <a:xfrm>
            <a:off x="739475" y="1690688"/>
            <a:ext cx="10515600" cy="4351338"/>
          </a:xfrm>
        </p:spPr>
        <p:txBody>
          <a:bodyPr vert="horz" lIns="91440" tIns="45720" rIns="91440" bIns="45720" rtlCol="0" anchor="t">
            <a:normAutofit fontScale="62500" lnSpcReduction="20000"/>
          </a:bodyPr>
          <a:lstStyle/>
          <a:p>
            <a:pPr marL="0" indent="0">
              <a:buNone/>
            </a:pPr>
            <a:r>
              <a:rPr lang="en-GB" sz="3200" b="1" dirty="0"/>
              <a:t>Online survey</a:t>
            </a:r>
          </a:p>
          <a:p>
            <a:pPr>
              <a:lnSpc>
                <a:spcPct val="100000"/>
              </a:lnSpc>
            </a:pPr>
            <a:r>
              <a:rPr lang="en-GB" dirty="0"/>
              <a:t>Vouchers were offered to encourage teachers                                                                                                          to complete the survey</a:t>
            </a:r>
          </a:p>
          <a:p>
            <a:pPr>
              <a:lnSpc>
                <a:spcPct val="100000"/>
              </a:lnSpc>
            </a:pPr>
            <a:r>
              <a:rPr lang="en-GB" dirty="0"/>
              <a:t>The survey was open for three weeks</a:t>
            </a:r>
          </a:p>
          <a:p>
            <a:pPr>
              <a:lnSpc>
                <a:spcPct val="100000"/>
              </a:lnSpc>
            </a:pPr>
            <a:r>
              <a:rPr lang="en-GB" dirty="0"/>
              <a:t>40 participants completed the survey</a:t>
            </a:r>
          </a:p>
          <a:p>
            <a:pPr>
              <a:lnSpc>
                <a:spcPct val="100000"/>
              </a:lnSpc>
            </a:pPr>
            <a:r>
              <a:rPr lang="en-GB" dirty="0">
                <a:ea typeface="Calibri" panose="020F0502020204030204"/>
                <a:cs typeface="Calibri" panose="020F0502020204030204"/>
              </a:rPr>
              <a:t>10 vouchers</a:t>
            </a:r>
          </a:p>
          <a:p>
            <a:pPr marL="0" indent="0">
              <a:buNone/>
            </a:pPr>
            <a:endParaRPr lang="en-GB" sz="3200" dirty="0"/>
          </a:p>
          <a:p>
            <a:pPr marL="0" indent="0">
              <a:buNone/>
            </a:pPr>
            <a:r>
              <a:rPr lang="en-GB" sz="3200" b="1" dirty="0"/>
              <a:t>Interviews</a:t>
            </a:r>
          </a:p>
          <a:p>
            <a:r>
              <a:rPr lang="en-GB" sz="3000" dirty="0"/>
              <a:t> 1 in-person, </a:t>
            </a:r>
          </a:p>
          <a:p>
            <a:r>
              <a:rPr lang="en-GB" sz="3000" dirty="0"/>
              <a:t> 3 online</a:t>
            </a:r>
          </a:p>
          <a:p>
            <a:r>
              <a:rPr lang="en-GB" sz="3000" dirty="0"/>
              <a:t>These took 45-60 minutes</a:t>
            </a:r>
          </a:p>
          <a:p>
            <a:r>
              <a:rPr lang="en-GB" sz="3000" dirty="0"/>
              <a:t>A total of 7 participants</a:t>
            </a:r>
          </a:p>
          <a:p>
            <a:r>
              <a:rPr lang="en-GB" sz="3000" dirty="0"/>
              <a:t>Voucher to all 7</a:t>
            </a:r>
          </a:p>
          <a:p>
            <a:endParaRPr lang="en-GB" sz="3000" dirty="0"/>
          </a:p>
        </p:txBody>
      </p:sp>
      <p:pic>
        <p:nvPicPr>
          <p:cNvPr id="5" name="Picture 4"/>
          <p:cNvPicPr/>
          <p:nvPr/>
        </p:nvPicPr>
        <p:blipFill rotWithShape="1">
          <a:blip r:embed="rId2"/>
          <a:srcRect l="16508" t="31120" r="21117" b="11759"/>
          <a:stretch/>
        </p:blipFill>
        <p:spPr bwMode="auto">
          <a:xfrm>
            <a:off x="7052078" y="1813862"/>
            <a:ext cx="4059268" cy="1874162"/>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7" name="Picture 6" descr="Virtual Backrooms Benefits During Online Focus Group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6844" y="4202863"/>
            <a:ext cx="3249411" cy="1616046"/>
          </a:xfrm>
          <a:prstGeom prst="rect">
            <a:avLst/>
          </a:prstGeom>
          <a:noFill/>
          <a:ln>
            <a:solidFill>
              <a:schemeClr val="tx1"/>
            </a:solidFill>
          </a:ln>
        </p:spPr>
      </p:pic>
      <p:pic>
        <p:nvPicPr>
          <p:cNvPr id="6" name="Picture 5"/>
          <p:cNvPicPr/>
          <p:nvPr/>
        </p:nvPicPr>
        <p:blipFill>
          <a:blip r:embed="rId4"/>
          <a:stretch>
            <a:fillRect/>
          </a:stretch>
        </p:blipFill>
        <p:spPr>
          <a:xfrm>
            <a:off x="7995074" y="4202864"/>
            <a:ext cx="3116272" cy="1616046"/>
          </a:xfrm>
          <a:prstGeom prst="rect">
            <a:avLst/>
          </a:prstGeom>
          <a:ln w="19050">
            <a:solidFill>
              <a:schemeClr val="tx1"/>
            </a:solidFill>
          </a:ln>
        </p:spPr>
      </p:pic>
      <p:pic>
        <p:nvPicPr>
          <p:cNvPr id="4" name="Picture 5"/>
          <p:cNvPicPr/>
          <p:nvPr/>
        </p:nvPicPr>
        <p:blipFill>
          <a:blip r:embed="rId4"/>
          <a:stretch>
            <a:fillRect/>
          </a:stretch>
        </p:blipFill>
        <p:spPr>
          <a:xfrm>
            <a:off x="7995074" y="4202864"/>
            <a:ext cx="3116272" cy="1616046"/>
          </a:xfrm>
          <a:prstGeom prst="rect">
            <a:avLst/>
          </a:prstGeom>
          <a:ln w="19050">
            <a:solidFill>
              <a:schemeClr val="tx1"/>
            </a:solidFill>
          </a:ln>
        </p:spPr>
      </p:pic>
    </p:spTree>
    <p:extLst>
      <p:ext uri="{BB962C8B-B14F-4D97-AF65-F5344CB8AC3E}">
        <p14:creationId xmlns:p14="http://schemas.microsoft.com/office/powerpoint/2010/main" val="3641086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535" y="186526"/>
            <a:ext cx="10515600" cy="1014201"/>
          </a:xfrm>
        </p:spPr>
        <p:txBody>
          <a:bodyPr/>
          <a:lstStyle/>
          <a:p>
            <a:r>
              <a:rPr lang="en-GB" dirty="0"/>
              <a:t>Findings:</a:t>
            </a:r>
          </a:p>
        </p:txBody>
      </p:sp>
      <p:graphicFrame>
        <p:nvGraphicFramePr>
          <p:cNvPr id="5" name="Chart 4">
            <a:extLst>
              <a:ext uri="{FF2B5EF4-FFF2-40B4-BE49-F238E27FC236}">
                <a16:creationId xmlns:a16="http://schemas.microsoft.com/office/drawing/2014/main" id="{095B09FC-7F75-32EC-3CB7-F5E4919C7E26}"/>
              </a:ext>
            </a:extLst>
          </p:cNvPr>
          <p:cNvGraphicFramePr/>
          <p:nvPr/>
        </p:nvGraphicFramePr>
        <p:xfrm>
          <a:off x="1059888" y="1687048"/>
          <a:ext cx="3502280" cy="216154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C:\Users\nut\AppData\Local\Microsoft\Windows\INetCache\Content.MSO\9FCC347D.tmp"/>
          <p:cNvPicPr/>
          <p:nvPr/>
        </p:nvPicPr>
        <p:blipFill rotWithShape="1">
          <a:blip r:embed="rId3" cstate="print">
            <a:extLst>
              <a:ext uri="{28A0092B-C50C-407E-A947-70E740481C1C}">
                <a14:useLocalDpi xmlns:a14="http://schemas.microsoft.com/office/drawing/2010/main" val="0"/>
              </a:ext>
            </a:extLst>
          </a:blip>
          <a:srcRect t="18553"/>
          <a:stretch/>
        </p:blipFill>
        <p:spPr bwMode="auto">
          <a:xfrm>
            <a:off x="4987413" y="1687048"/>
            <a:ext cx="5591175" cy="2161540"/>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7" name="TextBox 6"/>
          <p:cNvSpPr txBox="1"/>
          <p:nvPr/>
        </p:nvSpPr>
        <p:spPr>
          <a:xfrm>
            <a:off x="993058" y="4044174"/>
            <a:ext cx="9585530" cy="2474652"/>
          </a:xfrm>
          <a:prstGeom prst="rect">
            <a:avLst/>
          </a:prstGeom>
          <a:noFill/>
        </p:spPr>
        <p:txBody>
          <a:bodyPr wrap="square" rtlCol="0">
            <a:spAutoFit/>
          </a:bodyPr>
          <a:lstStyle/>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What had they used and why?</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Census data (8 mentions), old photographs (10 mentions) , maps (5 mentions) Letters , Oral histories, diaries, travel documents, household accounts  and death certificates.</a:t>
            </a: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In terms of how the sources were used these were predominantly curriculum focussed with reference made to local history (the school, local area) , Victorians, architecture, then and now, WW1, the Holocaust, WW2, GSCE, EPQ, Geography, English, celebrations e.g. Queen’s jubilee. </a:t>
            </a:r>
          </a:p>
        </p:txBody>
      </p:sp>
      <p:sp>
        <p:nvSpPr>
          <p:cNvPr id="10" name="TextBox 9"/>
          <p:cNvSpPr txBox="1"/>
          <p:nvPr/>
        </p:nvSpPr>
        <p:spPr>
          <a:xfrm>
            <a:off x="993058" y="1200727"/>
            <a:ext cx="3569110" cy="380252"/>
          </a:xfrm>
          <a:prstGeom prst="rect">
            <a:avLst/>
          </a:prstGeom>
          <a:noFill/>
          <a:ln>
            <a:noFill/>
          </a:ln>
        </p:spPr>
        <p:txBody>
          <a:bodyPr wrap="square" rtlCol="0">
            <a:spAutoFit/>
          </a:bodyPr>
          <a:lstStyle/>
          <a:p>
            <a:r>
              <a:rPr lang="en-GB" b="1" dirty="0"/>
              <a:t>Do they use archival resources?</a:t>
            </a:r>
          </a:p>
        </p:txBody>
      </p:sp>
    </p:spTree>
    <p:extLst>
      <p:ext uri="{BB962C8B-B14F-4D97-AF65-F5344CB8AC3E}">
        <p14:creationId xmlns:p14="http://schemas.microsoft.com/office/powerpoint/2010/main" val="2579857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43898" y="1268533"/>
            <a:ext cx="4277032" cy="2308324"/>
          </a:xfrm>
          <a:prstGeom prst="rect">
            <a:avLst/>
          </a:prstGeom>
          <a:noFill/>
          <a:ln w="28575">
            <a:solidFill>
              <a:schemeClr val="accent1"/>
            </a:solidFill>
          </a:ln>
        </p:spPr>
        <p:txBody>
          <a:bodyPr wrap="square" lIns="91440" tIns="45720" rIns="91440" bIns="45720" rtlCol="0" anchor="t">
            <a:spAutoFit/>
          </a:bodyPr>
          <a:lstStyle/>
          <a:p>
            <a:r>
              <a:rPr lang="en-GB" dirty="0"/>
              <a:t>We have used </a:t>
            </a:r>
            <a:r>
              <a:rPr lang="en-GB" b="1" i="1" dirty="0"/>
              <a:t>census data</a:t>
            </a:r>
            <a:r>
              <a:rPr lang="en-GB" dirty="0"/>
              <a:t> when looking at individuals and families on our history topics e.g. The Bradford Brothers of Witton Park and William Towers i</a:t>
            </a:r>
            <a:r>
              <a:rPr lang="en-GB" b="1" i="1" dirty="0"/>
              <a:t>n our Victorians unit.</a:t>
            </a:r>
            <a:r>
              <a:rPr lang="en-GB" dirty="0"/>
              <a:t> In EYFS we looked at </a:t>
            </a:r>
            <a:r>
              <a:rPr lang="en-GB" b="1" i="1" dirty="0"/>
              <a:t>old photographs</a:t>
            </a:r>
            <a:r>
              <a:rPr lang="en-GB" dirty="0"/>
              <a:t> from mining days. This links into our </a:t>
            </a:r>
            <a:r>
              <a:rPr lang="en-GB" b="1" i="1" dirty="0"/>
              <a:t>KS1 topic of Norman Cornish</a:t>
            </a:r>
            <a:r>
              <a:rPr lang="en-GB" dirty="0"/>
              <a:t> and our subsequent </a:t>
            </a:r>
            <a:r>
              <a:rPr lang="en-GB" b="1" i="1" dirty="0"/>
              <a:t>mining topic in Year 3.</a:t>
            </a:r>
            <a:endParaRPr lang="en-GB" b="1" i="1">
              <a:ea typeface="Calibri"/>
              <a:cs typeface="Calibri"/>
            </a:endParaRPr>
          </a:p>
        </p:txBody>
      </p:sp>
      <p:sp>
        <p:nvSpPr>
          <p:cNvPr id="7" name="TextBox 6"/>
          <p:cNvSpPr txBox="1"/>
          <p:nvPr/>
        </p:nvSpPr>
        <p:spPr>
          <a:xfrm>
            <a:off x="6209070" y="919930"/>
            <a:ext cx="3977149" cy="2031325"/>
          </a:xfrm>
          <a:prstGeom prst="rect">
            <a:avLst/>
          </a:prstGeom>
          <a:noFill/>
          <a:ln w="28575">
            <a:solidFill>
              <a:srgbClr val="C00000"/>
            </a:solidFill>
          </a:ln>
        </p:spPr>
        <p:txBody>
          <a:bodyPr wrap="square" lIns="91440" tIns="45720" rIns="91440" bIns="45720" rtlCol="0" anchor="t">
            <a:spAutoFit/>
          </a:bodyPr>
          <a:lstStyle/>
          <a:p>
            <a:r>
              <a:rPr lang="en-GB" dirty="0"/>
              <a:t>Individual stories from the Holocaust for </a:t>
            </a:r>
            <a:r>
              <a:rPr lang="en-GB" b="1" i="1" dirty="0"/>
              <a:t>KS3 -</a:t>
            </a:r>
            <a:r>
              <a:rPr lang="en-GB" dirty="0"/>
              <a:t> </a:t>
            </a:r>
            <a:r>
              <a:rPr lang="en-GB" b="1" i="1" dirty="0"/>
              <a:t>using diaries, original travel documents and photographs.</a:t>
            </a:r>
            <a:r>
              <a:rPr lang="en-GB" dirty="0"/>
              <a:t> Hyperinflation in Germany taught using archived household accounts. </a:t>
            </a:r>
            <a:r>
              <a:rPr lang="en-GB" b="1" i="1" dirty="0"/>
              <a:t>Local History of WWI using CWG records</a:t>
            </a:r>
            <a:r>
              <a:rPr lang="en-GB" dirty="0"/>
              <a:t> to tell the stories of local enlisted men.</a:t>
            </a:r>
          </a:p>
        </p:txBody>
      </p:sp>
      <p:sp>
        <p:nvSpPr>
          <p:cNvPr id="9" name="TextBox 8"/>
          <p:cNvSpPr txBox="1"/>
          <p:nvPr/>
        </p:nvSpPr>
        <p:spPr>
          <a:xfrm>
            <a:off x="1304116" y="4055592"/>
            <a:ext cx="4277032" cy="1754326"/>
          </a:xfrm>
          <a:prstGeom prst="rect">
            <a:avLst/>
          </a:prstGeom>
          <a:noFill/>
          <a:ln w="28575">
            <a:solidFill>
              <a:srgbClr val="FFC000"/>
            </a:solidFill>
          </a:ln>
        </p:spPr>
        <p:txBody>
          <a:bodyPr wrap="square" lIns="91440" tIns="45720" rIns="91440" bIns="45720" rtlCol="0" anchor="t">
            <a:spAutoFit/>
          </a:bodyPr>
          <a:lstStyle/>
          <a:p>
            <a:r>
              <a:rPr lang="en-GB" b="1" i="1" dirty="0"/>
              <a:t>Old OS maps and aerial photo</a:t>
            </a:r>
            <a:r>
              <a:rPr lang="en-GB" dirty="0"/>
              <a:t>s to compare then and now. Compare human and physical geographical changes. </a:t>
            </a:r>
            <a:r>
              <a:rPr lang="en-GB" b="1" i="1" dirty="0"/>
              <a:t>Archive photos </a:t>
            </a:r>
            <a:r>
              <a:rPr lang="en-GB" dirty="0"/>
              <a:t>to infer information about situations, buildings and characters of the past in the locality.</a:t>
            </a:r>
          </a:p>
        </p:txBody>
      </p:sp>
      <p:sp>
        <p:nvSpPr>
          <p:cNvPr id="10" name="TextBox 9"/>
          <p:cNvSpPr txBox="1"/>
          <p:nvPr/>
        </p:nvSpPr>
        <p:spPr>
          <a:xfrm>
            <a:off x="6375324" y="3667664"/>
            <a:ext cx="4277032" cy="1754326"/>
          </a:xfrm>
          <a:prstGeom prst="rect">
            <a:avLst/>
          </a:prstGeom>
          <a:noFill/>
          <a:ln w="28575">
            <a:solidFill>
              <a:schemeClr val="accent6">
                <a:lumMod val="75000"/>
              </a:schemeClr>
            </a:solidFill>
          </a:ln>
        </p:spPr>
        <p:txBody>
          <a:bodyPr wrap="square" lIns="91440" tIns="45720" rIns="91440" bIns="45720" rtlCol="0" anchor="t">
            <a:spAutoFit/>
          </a:bodyPr>
          <a:lstStyle/>
          <a:p>
            <a:r>
              <a:rPr lang="en-GB" b="1" i="1" dirty="0"/>
              <a:t>Census data</a:t>
            </a:r>
            <a:r>
              <a:rPr lang="en-GB" dirty="0"/>
              <a:t> to show population growth in industrial towns, </a:t>
            </a:r>
            <a:r>
              <a:rPr lang="en-GB" b="1" i="1" dirty="0"/>
              <a:t>WW1 soldier death certificate and records</a:t>
            </a:r>
            <a:r>
              <a:rPr lang="en-GB" dirty="0"/>
              <a:t> to show how historians can make statements such as % of soldiers that died from gas attacks. </a:t>
            </a:r>
            <a:r>
              <a:rPr lang="en-GB" b="1" i="1" dirty="0"/>
              <a:t>WW1 letter </a:t>
            </a:r>
            <a:r>
              <a:rPr lang="en-GB" dirty="0"/>
              <a:t>to show medical evacuation route.</a:t>
            </a:r>
          </a:p>
        </p:txBody>
      </p:sp>
      <p:sp>
        <p:nvSpPr>
          <p:cNvPr id="11" name="TextBox 10"/>
          <p:cNvSpPr txBox="1"/>
          <p:nvPr/>
        </p:nvSpPr>
        <p:spPr>
          <a:xfrm>
            <a:off x="943898" y="480291"/>
            <a:ext cx="3443375" cy="584775"/>
          </a:xfrm>
          <a:prstGeom prst="rect">
            <a:avLst/>
          </a:prstGeom>
          <a:noFill/>
        </p:spPr>
        <p:txBody>
          <a:bodyPr wrap="square" rtlCol="0">
            <a:spAutoFit/>
          </a:bodyPr>
          <a:lstStyle/>
          <a:p>
            <a:r>
              <a:rPr lang="en-GB" sz="3200" dirty="0"/>
              <a:t>Examples:</a:t>
            </a:r>
          </a:p>
        </p:txBody>
      </p:sp>
    </p:spTree>
    <p:extLst>
      <p:ext uri="{BB962C8B-B14F-4D97-AF65-F5344CB8AC3E}">
        <p14:creationId xmlns:p14="http://schemas.microsoft.com/office/powerpoint/2010/main" val="3168959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value of archives:</a:t>
            </a:r>
          </a:p>
        </p:txBody>
      </p:sp>
      <p:graphicFrame>
        <p:nvGraphicFramePr>
          <p:cNvPr id="4" name="Chart 3">
            <a:extLst>
              <a:ext uri="{FF2B5EF4-FFF2-40B4-BE49-F238E27FC236}">
                <a16:creationId xmlns:a16="http://schemas.microsoft.com/office/drawing/2014/main" id="{FA829B90-BBE4-5384-8F45-3F37080D47BF}"/>
              </a:ext>
            </a:extLst>
          </p:cNvPr>
          <p:cNvGraphicFramePr/>
          <p:nvPr>
            <p:extLst>
              <p:ext uri="{D42A27DB-BD31-4B8C-83A1-F6EECF244321}">
                <p14:modId xmlns:p14="http://schemas.microsoft.com/office/powerpoint/2010/main" val="2020680888"/>
              </p:ext>
            </p:extLst>
          </p:nvPr>
        </p:nvGraphicFramePr>
        <p:xfrm>
          <a:off x="7647042" y="1199534"/>
          <a:ext cx="4208204" cy="26842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5840569A-A64F-D6E2-77E7-A23CA4CB5229}"/>
              </a:ext>
            </a:extLst>
          </p:cNvPr>
          <p:cNvGraphicFramePr/>
          <p:nvPr>
            <p:extLst>
              <p:ext uri="{D42A27DB-BD31-4B8C-83A1-F6EECF244321}">
                <p14:modId xmlns:p14="http://schemas.microsoft.com/office/powerpoint/2010/main" val="4167635494"/>
              </p:ext>
            </p:extLst>
          </p:nvPr>
        </p:nvGraphicFramePr>
        <p:xfrm>
          <a:off x="7647042" y="4013808"/>
          <a:ext cx="4208205" cy="252464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90717" y="5774262"/>
            <a:ext cx="4396509" cy="369332"/>
          </a:xfrm>
          <a:prstGeom prst="rect">
            <a:avLst/>
          </a:prstGeom>
          <a:noFill/>
        </p:spPr>
        <p:txBody>
          <a:bodyPr wrap="square" rtlCol="0">
            <a:spAutoFit/>
          </a:bodyPr>
          <a:lstStyle/>
          <a:p>
            <a:r>
              <a:rPr lang="en-GB" b="1"/>
              <a:t>43%  </a:t>
            </a:r>
            <a:r>
              <a:rPr lang="en-GB" dirty="0"/>
              <a:t>didn’t know how to get in touch</a:t>
            </a:r>
          </a:p>
        </p:txBody>
      </p:sp>
      <p:sp>
        <p:nvSpPr>
          <p:cNvPr id="7" name="TextBox 6"/>
          <p:cNvSpPr txBox="1"/>
          <p:nvPr/>
        </p:nvSpPr>
        <p:spPr>
          <a:xfrm>
            <a:off x="690717" y="4868103"/>
            <a:ext cx="6420465" cy="646331"/>
          </a:xfrm>
          <a:prstGeom prst="rect">
            <a:avLst/>
          </a:prstGeom>
          <a:noFill/>
        </p:spPr>
        <p:txBody>
          <a:bodyPr wrap="square" rtlCol="0">
            <a:spAutoFit/>
          </a:bodyPr>
          <a:lstStyle/>
          <a:p>
            <a:r>
              <a:rPr lang="en-GB" b="1" dirty="0"/>
              <a:t>33% </a:t>
            </a:r>
            <a:r>
              <a:rPr lang="en-GB" dirty="0"/>
              <a:t>didn’t know where there are local archives that offer workshops and resources</a:t>
            </a:r>
          </a:p>
        </p:txBody>
      </p:sp>
      <p:sp>
        <p:nvSpPr>
          <p:cNvPr id="3" name="TextBox 2"/>
          <p:cNvSpPr txBox="1"/>
          <p:nvPr/>
        </p:nvSpPr>
        <p:spPr>
          <a:xfrm>
            <a:off x="656305" y="1592366"/>
            <a:ext cx="6489291" cy="3139321"/>
          </a:xfrm>
          <a:prstGeom prst="rect">
            <a:avLst/>
          </a:prstGeom>
          <a:noFill/>
        </p:spPr>
        <p:txBody>
          <a:bodyPr wrap="square" rtlCol="0">
            <a:spAutoFit/>
          </a:bodyPr>
          <a:lstStyle/>
          <a:p>
            <a:r>
              <a:rPr lang="en-GB" b="1" dirty="0"/>
              <a:t>Survey respondents: </a:t>
            </a:r>
          </a:p>
          <a:p>
            <a:r>
              <a:rPr lang="en-GB" b="1" dirty="0"/>
              <a:t>92.5 %</a:t>
            </a:r>
            <a:r>
              <a:rPr lang="en-GB" dirty="0"/>
              <a:t> agreed with the statement ‘I think using archival records can enhance pupil learning’.</a:t>
            </a:r>
          </a:p>
          <a:p>
            <a:endParaRPr lang="en-GB" dirty="0"/>
          </a:p>
          <a:p>
            <a:r>
              <a:rPr lang="en-GB" b="1" dirty="0"/>
              <a:t>87.5% </a:t>
            </a:r>
            <a:r>
              <a:rPr lang="en-GB" dirty="0"/>
              <a:t>agreed with the statement ‘ I think a visit to an archive can enhance pupil learning.’ </a:t>
            </a:r>
          </a:p>
          <a:p>
            <a:endParaRPr lang="en-GB" dirty="0"/>
          </a:p>
          <a:p>
            <a:r>
              <a:rPr lang="en-GB" b="1" dirty="0"/>
              <a:t>90% </a:t>
            </a:r>
            <a:r>
              <a:rPr lang="en-GB" dirty="0"/>
              <a:t>agreed with the statement ‘ I think a visit to an archive can </a:t>
            </a:r>
            <a:r>
              <a:rPr lang="en-GB" dirty="0" err="1"/>
              <a:t>devlop</a:t>
            </a:r>
            <a:r>
              <a:rPr lang="en-GB" dirty="0"/>
              <a:t> social/cultural capital.’</a:t>
            </a:r>
          </a:p>
          <a:p>
            <a:endParaRPr lang="en-GB" dirty="0"/>
          </a:p>
          <a:p>
            <a:r>
              <a:rPr lang="en-GB" dirty="0"/>
              <a:t>However….</a:t>
            </a:r>
          </a:p>
        </p:txBody>
      </p:sp>
    </p:spTree>
    <p:extLst>
      <p:ext uri="{BB962C8B-B14F-4D97-AF65-F5344CB8AC3E}">
        <p14:creationId xmlns:p14="http://schemas.microsoft.com/office/powerpoint/2010/main" val="2043537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28" y="189634"/>
            <a:ext cx="10515600" cy="1325563"/>
          </a:xfrm>
        </p:spPr>
        <p:txBody>
          <a:bodyPr>
            <a:normAutofit/>
          </a:bodyPr>
          <a:lstStyle/>
          <a:p>
            <a:r>
              <a:rPr lang="en-GB" sz="4000" dirty="0"/>
              <a:t>Barriers faced by teachers when organising visits </a:t>
            </a:r>
          </a:p>
        </p:txBody>
      </p:sp>
      <p:pic>
        <p:nvPicPr>
          <p:cNvPr id="4" name="Picture 3" descr="C:\Users\nut\AppData\Local\Microsoft\Windows\INetCache\Content.MSO\227748A.t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9008" y="1882170"/>
            <a:ext cx="7299209" cy="3945976"/>
          </a:xfrm>
          <a:prstGeom prst="rect">
            <a:avLst/>
          </a:prstGeom>
          <a:noFill/>
          <a:ln>
            <a:solidFill>
              <a:schemeClr val="tx1"/>
            </a:solidFill>
          </a:ln>
        </p:spPr>
      </p:pic>
      <p:sp>
        <p:nvSpPr>
          <p:cNvPr id="5" name="TextBox 4"/>
          <p:cNvSpPr txBox="1"/>
          <p:nvPr/>
        </p:nvSpPr>
        <p:spPr>
          <a:xfrm>
            <a:off x="8642555" y="2285497"/>
            <a:ext cx="3254477" cy="3139321"/>
          </a:xfrm>
          <a:prstGeom prst="rect">
            <a:avLst/>
          </a:prstGeom>
          <a:noFill/>
          <a:ln>
            <a:solidFill>
              <a:schemeClr val="tx1"/>
            </a:solidFill>
          </a:ln>
        </p:spPr>
        <p:txBody>
          <a:bodyPr wrap="square" rtlCol="0">
            <a:spAutoFit/>
          </a:bodyPr>
          <a:lstStyle/>
          <a:p>
            <a:r>
              <a:rPr lang="en-GB" dirty="0"/>
              <a:t>Most significant?</a:t>
            </a:r>
          </a:p>
          <a:p>
            <a:endParaRPr lang="en-GB" dirty="0"/>
          </a:p>
          <a:p>
            <a:r>
              <a:rPr lang="en-GB" dirty="0"/>
              <a:t>Costs relating to: transport, supply cover, workshop/entrance fees</a:t>
            </a:r>
          </a:p>
          <a:p>
            <a:endParaRPr lang="en-GB" dirty="0"/>
          </a:p>
          <a:p>
            <a:r>
              <a:rPr lang="en-GB" dirty="0"/>
              <a:t>Timetabling</a:t>
            </a:r>
          </a:p>
          <a:p>
            <a:endParaRPr lang="en-GB" dirty="0"/>
          </a:p>
          <a:p>
            <a:r>
              <a:rPr lang="en-GB" dirty="0"/>
              <a:t>Having time to research what is available/time to organise the visit </a:t>
            </a:r>
          </a:p>
        </p:txBody>
      </p:sp>
    </p:spTree>
    <p:extLst>
      <p:ext uri="{BB962C8B-B14F-4D97-AF65-F5344CB8AC3E}">
        <p14:creationId xmlns:p14="http://schemas.microsoft.com/office/powerpoint/2010/main" val="1316272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9727" y="828097"/>
            <a:ext cx="10515600" cy="5498811"/>
          </a:xfrm>
        </p:spPr>
        <p:txBody>
          <a:bodyPr>
            <a:normAutofit/>
          </a:bodyPr>
          <a:lstStyle/>
          <a:p>
            <a:pPr marL="0" indent="0">
              <a:lnSpc>
                <a:spcPct val="120000"/>
              </a:lnSpc>
              <a:buNone/>
            </a:pPr>
            <a:r>
              <a:rPr lang="en-GB" i="1" dirty="0">
                <a:solidFill>
                  <a:srgbClr val="C00000"/>
                </a:solidFill>
              </a:rPr>
              <a:t>Getting permission to take pupils out of school is very difficult and it there is a huge workload issue in relation to organising even a small trip.</a:t>
            </a:r>
          </a:p>
          <a:p>
            <a:pPr marL="0" indent="0">
              <a:lnSpc>
                <a:spcPct val="120000"/>
              </a:lnSpc>
              <a:buNone/>
            </a:pPr>
            <a:r>
              <a:rPr lang="en-GB" i="1" dirty="0">
                <a:solidFill>
                  <a:schemeClr val="accent6">
                    <a:lumMod val="75000"/>
                  </a:schemeClr>
                </a:solidFill>
              </a:rPr>
              <a:t>SLT will also want to know: what are the students going to experience that they wouldn’t experience in school? Is it going to be exciting and memorable? Value for money e.g. several things on one day. Secondary: What else will the students miss? What else will the teacher be missing i.e. what are the cover implications? Is it worth the risk assessment?</a:t>
            </a:r>
          </a:p>
          <a:p>
            <a:pPr marL="0" indent="0">
              <a:lnSpc>
                <a:spcPct val="120000"/>
              </a:lnSpc>
              <a:buNone/>
            </a:pPr>
            <a:r>
              <a:rPr lang="en-GB" i="1" dirty="0">
                <a:solidFill>
                  <a:srgbClr val="FFC000"/>
                </a:solidFill>
              </a:rPr>
              <a:t>Transport costs have spiralled in the past few years.</a:t>
            </a:r>
            <a:endParaRPr lang="en-GB" dirty="0">
              <a:solidFill>
                <a:srgbClr val="FFC000"/>
              </a:solidFill>
            </a:endParaRPr>
          </a:p>
        </p:txBody>
      </p:sp>
    </p:spTree>
    <p:extLst>
      <p:ext uri="{BB962C8B-B14F-4D97-AF65-F5344CB8AC3E}">
        <p14:creationId xmlns:p14="http://schemas.microsoft.com/office/powerpoint/2010/main" val="3954355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CPD</a:t>
            </a:r>
          </a:p>
        </p:txBody>
      </p:sp>
      <p:sp>
        <p:nvSpPr>
          <p:cNvPr id="3" name="Content Placeholder 2"/>
          <p:cNvSpPr>
            <a:spLocks noGrp="1"/>
          </p:cNvSpPr>
          <p:nvPr>
            <p:ph idx="1"/>
          </p:nvPr>
        </p:nvSpPr>
        <p:spPr/>
        <p:txBody>
          <a:bodyPr>
            <a:normAutofit/>
          </a:bodyPr>
          <a:lstStyle/>
          <a:p>
            <a:pPr lvl="0"/>
            <a:r>
              <a:rPr lang="en-GB" dirty="0"/>
              <a:t>There was a lot of interest in attending CPD</a:t>
            </a:r>
          </a:p>
          <a:p>
            <a:pPr lvl="0"/>
            <a:r>
              <a:rPr lang="en-GB" dirty="0"/>
              <a:t>Increasingly rare to get out</a:t>
            </a:r>
          </a:p>
          <a:p>
            <a:pPr lvl="0"/>
            <a:r>
              <a:rPr lang="en-GB" dirty="0"/>
              <a:t>Twilights preferable</a:t>
            </a:r>
          </a:p>
          <a:p>
            <a:pPr lvl="0"/>
            <a:r>
              <a:rPr lang="en-GB" dirty="0"/>
              <a:t>Potential for a sequence of sessions over one or two terms (One 45 minute session per half term)</a:t>
            </a:r>
          </a:p>
          <a:p>
            <a:pPr lvl="0"/>
            <a:r>
              <a:rPr lang="en-GB" dirty="0"/>
              <a:t>Primary – have more flexibility but also have more time in the summer term.</a:t>
            </a:r>
          </a:p>
          <a:p>
            <a:pPr lvl="0"/>
            <a:r>
              <a:rPr lang="en-GB" dirty="0"/>
              <a:t>Secondary- after exams as they have more time but they are also planning next year’s visits etc.</a:t>
            </a:r>
          </a:p>
        </p:txBody>
      </p:sp>
    </p:spTree>
    <p:extLst>
      <p:ext uri="{BB962C8B-B14F-4D97-AF65-F5344CB8AC3E}">
        <p14:creationId xmlns:p14="http://schemas.microsoft.com/office/powerpoint/2010/main" val="2741503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get the teachers’ attention</a:t>
            </a:r>
          </a:p>
        </p:txBody>
      </p:sp>
      <p:sp>
        <p:nvSpPr>
          <p:cNvPr id="3" name="Content Placeholder 2"/>
          <p:cNvSpPr>
            <a:spLocks noGrp="1"/>
          </p:cNvSpPr>
          <p:nvPr>
            <p:ph idx="1"/>
          </p:nvPr>
        </p:nvSpPr>
        <p:spPr>
          <a:xfrm>
            <a:off x="958274" y="1690688"/>
            <a:ext cx="7511472" cy="4593649"/>
          </a:xfrm>
        </p:spPr>
        <p:txBody>
          <a:bodyPr vert="horz" lIns="91440" tIns="45720" rIns="91440" bIns="45720" rtlCol="0" anchor="t">
            <a:normAutofit fontScale="62500" lnSpcReduction="20000"/>
          </a:bodyPr>
          <a:lstStyle/>
          <a:p>
            <a:pPr marL="0" indent="0">
              <a:buNone/>
            </a:pPr>
            <a:r>
              <a:rPr lang="en-GB" dirty="0">
                <a:ea typeface="Calibri"/>
                <a:cs typeface="Calibri"/>
              </a:rPr>
              <a:t>The importance of a </a:t>
            </a:r>
            <a:r>
              <a:rPr lang="en-GB" dirty="0" err="1">
                <a:ea typeface="Calibri"/>
                <a:cs typeface="Calibri"/>
              </a:rPr>
              <a:t>mutimodal</a:t>
            </a:r>
            <a:r>
              <a:rPr lang="en-GB" dirty="0">
                <a:ea typeface="Calibri" panose="020F0502020204030204"/>
                <a:cs typeface="Calibri" panose="020F0502020204030204"/>
              </a:rPr>
              <a:t> approach: </a:t>
            </a:r>
          </a:p>
          <a:p>
            <a:r>
              <a:rPr lang="en-GB" dirty="0"/>
              <a:t>Email from the archives and other partners e.g. North Tyneside Learning Trust, Historic England. History co-ordinators will send round anything they find useful to other staff.</a:t>
            </a:r>
            <a:endParaRPr lang="en-GB"/>
          </a:p>
          <a:p>
            <a:pPr marL="0" indent="0">
              <a:buNone/>
            </a:pPr>
            <a:endParaRPr lang="en-GB" dirty="0"/>
          </a:p>
          <a:p>
            <a:r>
              <a:rPr lang="en-GB" dirty="0"/>
              <a:t>Twitter/X</a:t>
            </a:r>
          </a:p>
          <a:p>
            <a:pPr marL="0" indent="0">
              <a:buNone/>
            </a:pPr>
            <a:endParaRPr lang="en-GB" dirty="0"/>
          </a:p>
          <a:p>
            <a:r>
              <a:rPr lang="en-GB" dirty="0"/>
              <a:t>To get attention make a very specific link to the syllabus/ curriculum objectives</a:t>
            </a:r>
          </a:p>
          <a:p>
            <a:pPr marL="0" indent="0">
              <a:buNone/>
            </a:pPr>
            <a:endParaRPr lang="en-GB" dirty="0">
              <a:ea typeface="Calibri"/>
              <a:cs typeface="Calibri"/>
            </a:endParaRPr>
          </a:p>
          <a:p>
            <a:r>
              <a:rPr lang="en-GB" dirty="0">
                <a:ea typeface="Calibri"/>
                <a:cs typeface="Calibri"/>
              </a:rPr>
              <a:t>Search Engine Optimisation- tags</a:t>
            </a:r>
          </a:p>
          <a:p>
            <a:pPr marL="0" indent="0">
              <a:buNone/>
            </a:pPr>
            <a:endParaRPr lang="en-GB" dirty="0"/>
          </a:p>
          <a:p>
            <a:r>
              <a:rPr lang="en-GB" dirty="0"/>
              <a:t>Be ‘relentless’</a:t>
            </a:r>
          </a:p>
          <a:p>
            <a:pPr marL="0" indent="0">
              <a:buNone/>
            </a:pPr>
            <a:endParaRPr lang="en-GB" dirty="0"/>
          </a:p>
          <a:p>
            <a:r>
              <a:rPr lang="en-GB" dirty="0"/>
              <a:t>Attend Network meetings</a:t>
            </a:r>
          </a:p>
          <a:p>
            <a:pPr marL="0" indent="0">
              <a:buNone/>
            </a:pPr>
            <a:endParaRPr lang="en-GB" dirty="0"/>
          </a:p>
        </p:txBody>
      </p:sp>
      <p:sp>
        <p:nvSpPr>
          <p:cNvPr id="5" name="Oval Callout 4"/>
          <p:cNvSpPr/>
          <p:nvPr/>
        </p:nvSpPr>
        <p:spPr>
          <a:xfrm>
            <a:off x="8388928" y="2925519"/>
            <a:ext cx="3500581" cy="2221545"/>
          </a:xfrm>
          <a:prstGeom prst="wedgeEllipseCallout">
            <a:avLst>
              <a:gd name="adj1" fmla="val -45107"/>
              <a:gd name="adj2" fmla="val 475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550563" y="3574626"/>
            <a:ext cx="3177309" cy="923330"/>
          </a:xfrm>
          <a:prstGeom prst="rect">
            <a:avLst/>
          </a:prstGeom>
          <a:noFill/>
        </p:spPr>
        <p:txBody>
          <a:bodyPr wrap="square" rtlCol="0">
            <a:spAutoFit/>
          </a:bodyPr>
          <a:lstStyle/>
          <a:p>
            <a:r>
              <a:rPr lang="en-GB" dirty="0"/>
              <a:t>‘Calling all KS4 History teachers: A useful resource for GCSE paper 1 ‘Conflict and Tension’</a:t>
            </a:r>
          </a:p>
        </p:txBody>
      </p:sp>
    </p:spTree>
    <p:extLst>
      <p:ext uri="{BB962C8B-B14F-4D97-AF65-F5344CB8AC3E}">
        <p14:creationId xmlns:p14="http://schemas.microsoft.com/office/powerpoint/2010/main" val="2289016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p with colorful points&#10;&#10;Description automatically generated">
            <a:extLst>
              <a:ext uri="{FF2B5EF4-FFF2-40B4-BE49-F238E27FC236}">
                <a16:creationId xmlns:a16="http://schemas.microsoft.com/office/drawing/2014/main" id="{E4434E2E-4E51-2477-F789-657F5338B34D}"/>
              </a:ext>
            </a:extLst>
          </p:cNvPr>
          <p:cNvPicPr/>
          <p:nvPr/>
        </p:nvPicPr>
        <p:blipFill rotWithShape="1">
          <a:blip r:embed="rId2">
            <a:extLst>
              <a:ext uri="{28A0092B-C50C-407E-A947-70E740481C1C}">
                <a14:useLocalDpi xmlns:a14="http://schemas.microsoft.com/office/drawing/2010/main" val="0"/>
              </a:ext>
            </a:extLst>
          </a:blip>
          <a:srcRect l="60790" t="43798" r="25911" b="19339"/>
          <a:stretch/>
        </p:blipFill>
        <p:spPr bwMode="auto">
          <a:xfrm>
            <a:off x="7809756" y="-1888"/>
            <a:ext cx="4381178" cy="6860216"/>
          </a:xfrm>
          <a:prstGeom prst="rect">
            <a:avLst/>
          </a:prstGeom>
          <a:ln w="19050" cap="flat" cmpd="sng" algn="ctr">
            <a:noFill/>
            <a:prstDash val="solid"/>
            <a:round/>
            <a:headEnd type="none" w="med" len="med"/>
            <a:tailEnd type="none" w="med" len="med"/>
          </a:ln>
          <a:extLst>
            <a:ext uri="{53640926-AAD7-44D8-BBD7-CCE9431645EC}">
              <a14:shadowObscured xmlns:a14="http://schemas.microsoft.com/office/drawing/2010/main"/>
            </a:ext>
          </a:extLst>
        </p:spPr>
      </p:pic>
      <p:sp>
        <p:nvSpPr>
          <p:cNvPr id="3" name="Subtitle 2"/>
          <p:cNvSpPr>
            <a:spLocks noGrp="1"/>
          </p:cNvSpPr>
          <p:nvPr>
            <p:ph type="subTitle" idx="1"/>
          </p:nvPr>
        </p:nvSpPr>
        <p:spPr>
          <a:xfrm>
            <a:off x="256818" y="1622435"/>
            <a:ext cx="8896418" cy="2432329"/>
          </a:xfrm>
        </p:spPr>
        <p:txBody>
          <a:bodyPr vert="horz" lIns="91440" tIns="45720" rIns="91440" bIns="45720" rtlCol="0" anchor="t">
            <a:normAutofit/>
          </a:bodyPr>
          <a:lstStyle/>
          <a:p>
            <a:pPr algn="l"/>
            <a:r>
              <a:rPr lang="en-GB" sz="6000" b="1">
                <a:latin typeface="Aptos Display"/>
                <a:ea typeface="Verdana"/>
                <a:cs typeface="Kalinga"/>
              </a:rPr>
              <a:t>Phase </a:t>
            </a:r>
            <a:r>
              <a:rPr lang="en-GB" sz="6000" b="1" dirty="0">
                <a:latin typeface="Aptos Display"/>
                <a:ea typeface="Verdana"/>
                <a:cs typeface="Kalinga"/>
              </a:rPr>
              <a:t>3</a:t>
            </a:r>
          </a:p>
          <a:p>
            <a:pPr algn="l"/>
            <a:r>
              <a:rPr lang="en-GB" sz="3600" b="1" dirty="0">
                <a:latin typeface="Aptos Display"/>
                <a:ea typeface="Verdana"/>
                <a:cs typeface="Kalinga"/>
              </a:rPr>
              <a:t>Ideas for the future of the network</a:t>
            </a:r>
          </a:p>
          <a:p>
            <a:pPr algn="l"/>
            <a:endParaRPr lang="en-GB" sz="5500" b="1" dirty="0">
              <a:latin typeface="Aptos Display"/>
              <a:ea typeface="Verdana"/>
              <a:cs typeface="Kalinga"/>
            </a:endParaRPr>
          </a:p>
        </p:txBody>
      </p:sp>
      <p:cxnSp>
        <p:nvCxnSpPr>
          <p:cNvPr id="9" name="Straight Arrow Connector 8">
            <a:extLst>
              <a:ext uri="{FF2B5EF4-FFF2-40B4-BE49-F238E27FC236}">
                <a16:creationId xmlns:a16="http://schemas.microsoft.com/office/drawing/2014/main" id="{FA22CC52-D57B-C732-BE15-3B6C292C35FB}"/>
              </a:ext>
            </a:extLst>
          </p:cNvPr>
          <p:cNvCxnSpPr/>
          <p:nvPr/>
        </p:nvCxnSpPr>
        <p:spPr>
          <a:xfrm flipV="1">
            <a:off x="687167" y="3816147"/>
            <a:ext cx="6692241" cy="13158"/>
          </a:xfrm>
          <a:prstGeom prst="straightConnector1">
            <a:avLst/>
          </a:prstGeom>
          <a:ln/>
        </p:spPr>
        <p:style>
          <a:lnRef idx="2">
            <a:schemeClr val="dk1"/>
          </a:lnRef>
          <a:fillRef idx="0">
            <a:schemeClr val="dk1"/>
          </a:fillRef>
          <a:effectRef idx="1">
            <a:schemeClr val="dk1"/>
          </a:effectRef>
          <a:fontRef idx="minor">
            <a:schemeClr val="tx1"/>
          </a:fontRef>
        </p:style>
      </p:cxnSp>
      <p:sp>
        <p:nvSpPr>
          <p:cNvPr id="4" name="Rectangle 3">
            <a:extLst>
              <a:ext uri="{FF2B5EF4-FFF2-40B4-BE49-F238E27FC236}">
                <a16:creationId xmlns:a16="http://schemas.microsoft.com/office/drawing/2014/main" id="{86D9B75A-37DE-2760-7365-A3CECEA1EAB4}"/>
              </a:ext>
            </a:extLst>
          </p:cNvPr>
          <p:cNvSpPr/>
          <p:nvPr/>
        </p:nvSpPr>
        <p:spPr>
          <a:xfrm>
            <a:off x="-62753" y="-5561"/>
            <a:ext cx="12299576" cy="27597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8617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015" y="1766069"/>
            <a:ext cx="6998112" cy="4351338"/>
          </a:xfrm>
        </p:spPr>
        <p:txBody>
          <a:bodyPr vert="horz" lIns="91440" tIns="45720" rIns="91440" bIns="45720" rtlCol="0" anchor="t">
            <a:normAutofit fontScale="55000" lnSpcReduction="20000"/>
          </a:bodyPr>
          <a:lstStyle/>
          <a:p>
            <a:pPr marL="0" indent="0">
              <a:buNone/>
            </a:pPr>
            <a:r>
              <a:rPr lang="en-GB" sz="3600" dirty="0"/>
              <a:t>Meetings: </a:t>
            </a:r>
          </a:p>
          <a:p>
            <a:r>
              <a:rPr lang="en-GB" dirty="0"/>
              <a:t>Timing and structure</a:t>
            </a:r>
          </a:p>
          <a:p>
            <a:r>
              <a:rPr lang="en-GB" dirty="0"/>
              <a:t>Content of the meetings- practice sharing and Professional Development including guest </a:t>
            </a:r>
            <a:r>
              <a:rPr lang="en-GB"/>
              <a:t>speakers</a:t>
            </a:r>
          </a:p>
          <a:p>
            <a:pPr marL="0" indent="0">
              <a:buNone/>
            </a:pPr>
            <a:endParaRPr lang="en-GB" dirty="0"/>
          </a:p>
          <a:p>
            <a:pPr marL="0" indent="0">
              <a:buNone/>
            </a:pPr>
            <a:r>
              <a:rPr lang="en-GB" dirty="0"/>
              <a:t>Support and shadowing opportunities</a:t>
            </a:r>
            <a:endParaRPr lang="en-GB" dirty="0">
              <a:ea typeface="Calibri"/>
              <a:cs typeface="Calibri"/>
            </a:endParaRPr>
          </a:p>
          <a:p>
            <a:pPr marL="0" indent="0">
              <a:buNone/>
            </a:pPr>
            <a:endParaRPr lang="en-GB" dirty="0"/>
          </a:p>
          <a:p>
            <a:pPr marL="0" indent="0">
              <a:buNone/>
            </a:pPr>
            <a:r>
              <a:rPr lang="en-GB" dirty="0"/>
              <a:t>More opportunities to work together, apply for funding </a:t>
            </a:r>
            <a:endParaRPr lang="en-GB" dirty="0">
              <a:ea typeface="Calibri"/>
              <a:cs typeface="Calibri"/>
            </a:endParaRPr>
          </a:p>
          <a:p>
            <a:pPr marL="0" indent="0">
              <a:buNone/>
            </a:pPr>
            <a:endParaRPr lang="en-GB" dirty="0">
              <a:cs typeface="Calibri"/>
            </a:endParaRPr>
          </a:p>
          <a:p>
            <a:pPr marL="0" indent="0">
              <a:buNone/>
            </a:pPr>
            <a:r>
              <a:rPr lang="en-GB" sz="3100" dirty="0"/>
              <a:t>CPD offer for teachers</a:t>
            </a:r>
          </a:p>
          <a:p>
            <a:pPr marL="0" indent="0">
              <a:buNone/>
            </a:pPr>
            <a:endParaRPr lang="en-GB" sz="3100" dirty="0"/>
          </a:p>
          <a:p>
            <a:pPr marL="0" indent="0">
              <a:buNone/>
            </a:pPr>
            <a:r>
              <a:rPr lang="en-GB" sz="3100" dirty="0"/>
              <a:t>Advertising </a:t>
            </a:r>
          </a:p>
          <a:p>
            <a:pPr marL="0" indent="0">
              <a:buNone/>
            </a:pPr>
            <a:endParaRPr lang="en-GB" sz="3100" dirty="0"/>
          </a:p>
          <a:p>
            <a:pPr marL="0" indent="0">
              <a:buNone/>
            </a:pPr>
            <a:r>
              <a:rPr lang="en-GB" sz="3100" dirty="0"/>
              <a:t>Dissemination of good practice</a:t>
            </a:r>
            <a:endParaRPr lang="en-GB" sz="3100" dirty="0">
              <a:ea typeface="Calibri"/>
              <a:cs typeface="Calibri"/>
            </a:endParaRPr>
          </a:p>
          <a:p>
            <a:endParaRPr lang="en-GB" dirty="0"/>
          </a:p>
          <a:p>
            <a:endParaRPr lang="en-GB" dirty="0"/>
          </a:p>
        </p:txBody>
      </p:sp>
      <p:pic>
        <p:nvPicPr>
          <p:cNvPr id="4" name="Picture 3"/>
          <p:cNvPicPr/>
          <p:nvPr/>
        </p:nvPicPr>
        <p:blipFill rotWithShape="1">
          <a:blip r:embed="rId2"/>
          <a:srcRect l="34013" t="28165" r="36517" b="9002"/>
          <a:stretch/>
        </p:blipFill>
        <p:spPr bwMode="auto">
          <a:xfrm>
            <a:off x="8312726" y="410683"/>
            <a:ext cx="3084946" cy="3925568"/>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6" name="Picture 5"/>
          <p:cNvPicPr/>
          <p:nvPr/>
        </p:nvPicPr>
        <p:blipFill rotWithShape="1">
          <a:blip r:embed="rId3"/>
          <a:srcRect l="22586" t="23132" r="8901" b="9892"/>
          <a:stretch/>
        </p:blipFill>
        <p:spPr bwMode="auto">
          <a:xfrm>
            <a:off x="7474007" y="4448577"/>
            <a:ext cx="3923665" cy="2157730"/>
          </a:xfrm>
          <a:prstGeom prst="rect">
            <a:avLst/>
          </a:prstGeom>
          <a:ln w="19050">
            <a:solidFill>
              <a:schemeClr val="tx1"/>
            </a:solidFill>
          </a:ln>
          <a:extLst>
            <a:ext uri="{53640926-AAD7-44D8-BBD7-CCE9431645EC}">
              <a14:shadowObscured xmlns:a14="http://schemas.microsoft.com/office/drawing/2010/main"/>
            </a:ext>
          </a:extLst>
        </p:spPr>
      </p:pic>
      <p:sp>
        <p:nvSpPr>
          <p:cNvPr id="5" name="Title 1"/>
          <p:cNvSpPr>
            <a:spLocks noGrp="1"/>
          </p:cNvSpPr>
          <p:nvPr>
            <p:ph type="title"/>
          </p:nvPr>
        </p:nvSpPr>
        <p:spPr>
          <a:xfrm>
            <a:off x="413327" y="180398"/>
            <a:ext cx="10515600" cy="1325563"/>
          </a:xfrm>
        </p:spPr>
        <p:txBody>
          <a:bodyPr/>
          <a:lstStyle/>
          <a:p>
            <a:r>
              <a:rPr lang="en-GB" dirty="0"/>
              <a:t>Strengthening the network</a:t>
            </a:r>
          </a:p>
        </p:txBody>
      </p:sp>
    </p:spTree>
    <p:extLst>
      <p:ext uri="{BB962C8B-B14F-4D97-AF65-F5344CB8AC3E}">
        <p14:creationId xmlns:p14="http://schemas.microsoft.com/office/powerpoint/2010/main" val="292373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p with colorful points&#10;&#10;Description automatically generated">
            <a:extLst>
              <a:ext uri="{FF2B5EF4-FFF2-40B4-BE49-F238E27FC236}">
                <a16:creationId xmlns:a16="http://schemas.microsoft.com/office/drawing/2014/main" id="{E4434E2E-4E51-2477-F789-657F5338B34D}"/>
              </a:ext>
            </a:extLst>
          </p:cNvPr>
          <p:cNvPicPr/>
          <p:nvPr/>
        </p:nvPicPr>
        <p:blipFill rotWithShape="1">
          <a:blip r:embed="rId2">
            <a:extLst>
              <a:ext uri="{28A0092B-C50C-407E-A947-70E740481C1C}">
                <a14:useLocalDpi xmlns:a14="http://schemas.microsoft.com/office/drawing/2010/main" val="0"/>
              </a:ext>
            </a:extLst>
          </a:blip>
          <a:srcRect l="60790" t="43798" r="25911" b="19339"/>
          <a:stretch/>
        </p:blipFill>
        <p:spPr bwMode="auto">
          <a:xfrm>
            <a:off x="7809756" y="-1888"/>
            <a:ext cx="4381178" cy="6860216"/>
          </a:xfrm>
          <a:prstGeom prst="rect">
            <a:avLst/>
          </a:prstGeom>
          <a:ln w="19050" cap="flat" cmpd="sng" algn="ctr">
            <a:noFill/>
            <a:prstDash val="solid"/>
            <a:round/>
            <a:headEnd type="none" w="med" len="med"/>
            <a:tailEnd type="none" w="med" len="med"/>
          </a:ln>
          <a:extLst>
            <a:ext uri="{53640926-AAD7-44D8-BBD7-CCE9431645EC}">
              <a14:shadowObscured xmlns:a14="http://schemas.microsoft.com/office/drawing/2010/main"/>
            </a:ext>
          </a:extLst>
        </p:spPr>
      </p:pic>
      <p:sp>
        <p:nvSpPr>
          <p:cNvPr id="3" name="Subtitle 2"/>
          <p:cNvSpPr>
            <a:spLocks noGrp="1"/>
          </p:cNvSpPr>
          <p:nvPr>
            <p:ph type="subTitle" idx="1"/>
          </p:nvPr>
        </p:nvSpPr>
        <p:spPr>
          <a:xfrm>
            <a:off x="418170" y="457976"/>
            <a:ext cx="7044088" cy="844676"/>
          </a:xfrm>
        </p:spPr>
        <p:txBody>
          <a:bodyPr vert="horz" lIns="91440" tIns="45720" rIns="91440" bIns="45720" rtlCol="0" anchor="t">
            <a:normAutofit lnSpcReduction="10000"/>
          </a:bodyPr>
          <a:lstStyle/>
          <a:p>
            <a:pPr algn="l"/>
            <a:r>
              <a:rPr lang="en-GB" sz="5500" b="1" dirty="0">
                <a:latin typeface="Aptos Display"/>
                <a:ea typeface="Verdana"/>
                <a:cs typeface="Kalinga"/>
              </a:rPr>
              <a:t>Research Aims</a:t>
            </a:r>
          </a:p>
        </p:txBody>
      </p:sp>
      <p:sp>
        <p:nvSpPr>
          <p:cNvPr id="32" name="TextBox 31"/>
          <p:cNvSpPr txBox="1"/>
          <p:nvPr/>
        </p:nvSpPr>
        <p:spPr>
          <a:xfrm>
            <a:off x="425052" y="1474895"/>
            <a:ext cx="6206657" cy="5017527"/>
          </a:xfrm>
          <a:prstGeom prst="rect">
            <a:avLst/>
          </a:prstGeom>
          <a:noFill/>
        </p:spPr>
        <p:txBody>
          <a:bodyPr wrap="square" lIns="91440" tIns="45720" rIns="91440" bIns="45720" rtlCol="0" anchor="t">
            <a:spAutoFit/>
          </a:bodyPr>
          <a:lstStyle/>
          <a:p>
            <a:pPr marL="342900" lvl="0" indent="-342900">
              <a:lnSpc>
                <a:spcPct val="107000"/>
              </a:lnSpc>
              <a:spcAft>
                <a:spcPts val="0"/>
              </a:spcAft>
              <a:buFont typeface="+mj-lt"/>
              <a:buAutoNum type="arabicParenR"/>
            </a:pPr>
            <a:r>
              <a:rPr lang="en-GB" sz="2000" dirty="0">
                <a:latin typeface="Calibri" panose="020F0502020204030204" pitchFamily="34" charset="0"/>
                <a:ea typeface="Calibri" panose="020F0502020204030204" pitchFamily="34" charset="0"/>
                <a:cs typeface="Arial" panose="020B0604020202020204" pitchFamily="34" charset="0"/>
              </a:rPr>
              <a:t>To enable the membership </a:t>
            </a:r>
            <a:r>
              <a:rPr lang="en-GB" sz="2000" b="1" dirty="0">
                <a:latin typeface="Calibri" panose="020F0502020204030204" pitchFamily="34" charset="0"/>
                <a:ea typeface="Calibri" panose="020F0502020204030204" pitchFamily="34" charset="0"/>
                <a:cs typeface="Arial" panose="020B0604020202020204" pitchFamily="34" charset="0"/>
              </a:rPr>
              <a:t>to understand the structure</a:t>
            </a:r>
            <a:r>
              <a:rPr lang="en-GB" sz="2000" dirty="0">
                <a:latin typeface="Calibri" panose="020F0502020204030204" pitchFamily="34" charset="0"/>
                <a:ea typeface="Calibri" panose="020F0502020204030204" pitchFamily="34" charset="0"/>
                <a:cs typeface="Arial" panose="020B0604020202020204" pitchFamily="34" charset="0"/>
              </a:rPr>
              <a:t> and role of the Learning Arc network and the complexities of the individual archive organisations within it,</a:t>
            </a:r>
          </a:p>
          <a:p>
            <a:pPr marL="342900" lvl="0" indent="-342900">
              <a:lnSpc>
                <a:spcPct val="107000"/>
              </a:lnSpc>
              <a:spcAft>
                <a:spcPts val="0"/>
              </a:spcAft>
              <a:buFont typeface="+mj-lt"/>
              <a:buAutoNum type="arabicParenR"/>
            </a:pPr>
            <a:r>
              <a:rPr lang="en-GB" sz="2000" dirty="0">
                <a:latin typeface="Calibri" panose="020F0502020204030204" pitchFamily="34" charset="0"/>
                <a:ea typeface="Calibri" panose="020F0502020204030204" pitchFamily="34" charset="0"/>
                <a:cs typeface="Arial" panose="020B0604020202020204" pitchFamily="34" charset="0"/>
              </a:rPr>
              <a:t>To enable the membership to fully </a:t>
            </a:r>
            <a:r>
              <a:rPr lang="en-GB" sz="2000" b="1" dirty="0">
                <a:latin typeface="Calibri" panose="020F0502020204030204" pitchFamily="34" charset="0"/>
                <a:ea typeface="Calibri" panose="020F0502020204030204" pitchFamily="34" charset="0"/>
                <a:cs typeface="Arial" panose="020B0604020202020204" pitchFamily="34" charset="0"/>
              </a:rPr>
              <a:t>understand the network’s education offer</a:t>
            </a:r>
            <a:r>
              <a:rPr lang="en-GB" sz="2000" dirty="0">
                <a:latin typeface="Calibri" panose="020F0502020204030204" pitchFamily="34" charset="0"/>
                <a:ea typeface="Calibri" panose="020F0502020204030204" pitchFamily="34" charset="0"/>
                <a:cs typeface="Arial" panose="020B0604020202020204" pitchFamily="34" charset="0"/>
              </a:rPr>
              <a:t> (individual archives and as a collective) </a:t>
            </a:r>
          </a:p>
          <a:p>
            <a:pPr marL="342900" lvl="0" indent="-342900">
              <a:lnSpc>
                <a:spcPct val="107000"/>
              </a:lnSpc>
              <a:spcAft>
                <a:spcPts val="0"/>
              </a:spcAft>
              <a:buFont typeface="+mj-lt"/>
              <a:buAutoNum type="arabicParenR"/>
            </a:pPr>
            <a:r>
              <a:rPr lang="en-GB" sz="2000" dirty="0">
                <a:latin typeface="Calibri" panose="020F0502020204030204" pitchFamily="34" charset="0"/>
                <a:ea typeface="Calibri" panose="020F0502020204030204" pitchFamily="34" charset="0"/>
                <a:cs typeface="Arial" panose="020B0604020202020204" pitchFamily="34" charset="0"/>
              </a:rPr>
              <a:t>To enable the membership to </a:t>
            </a:r>
            <a:r>
              <a:rPr lang="en-GB" sz="2000" b="1" dirty="0">
                <a:latin typeface="Calibri" panose="020F0502020204030204" pitchFamily="34" charset="0"/>
                <a:ea typeface="Calibri" panose="020F0502020204030204" pitchFamily="34" charset="0"/>
                <a:cs typeface="Arial" panose="020B0604020202020204" pitchFamily="34" charset="0"/>
              </a:rPr>
              <a:t>explore the benefits</a:t>
            </a:r>
            <a:r>
              <a:rPr lang="en-GB" sz="2000" dirty="0">
                <a:latin typeface="Calibri" panose="020F0502020204030204" pitchFamily="34" charset="0"/>
                <a:ea typeface="Calibri" panose="020F0502020204030204" pitchFamily="34" charset="0"/>
                <a:cs typeface="Arial" panose="020B0604020202020204" pitchFamily="34" charset="0"/>
              </a:rPr>
              <a:t> of being part of the network as well as </a:t>
            </a:r>
            <a:r>
              <a:rPr lang="en-GB" sz="2000" b="1" dirty="0">
                <a:latin typeface="Calibri" panose="020F0502020204030204" pitchFamily="34" charset="0"/>
                <a:ea typeface="Calibri" panose="020F0502020204030204" pitchFamily="34" charset="0"/>
                <a:cs typeface="Arial" panose="020B0604020202020204" pitchFamily="34" charset="0"/>
              </a:rPr>
              <a:t>the challenges faced,</a:t>
            </a:r>
            <a:endParaRPr lang="en-GB"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mj-lt"/>
              <a:buAutoNum type="arabicParenR"/>
            </a:pPr>
            <a:r>
              <a:rPr lang="en-GB" sz="2000" dirty="0">
                <a:latin typeface="Calibri" panose="020F0502020204030204" pitchFamily="34" charset="0"/>
                <a:ea typeface="Calibri" panose="020F0502020204030204" pitchFamily="34" charset="0"/>
                <a:cs typeface="Arial" panose="020B0604020202020204" pitchFamily="34" charset="0"/>
              </a:rPr>
              <a:t>To enable the membership to understand how archive learning professionals </a:t>
            </a:r>
            <a:r>
              <a:rPr lang="en-GB" sz="2000" b="1" dirty="0">
                <a:latin typeface="Calibri" panose="020F0502020204030204" pitchFamily="34" charset="0"/>
                <a:ea typeface="Calibri" panose="020F0502020204030204" pitchFamily="34" charset="0"/>
                <a:cs typeface="Arial" panose="020B0604020202020204" pitchFamily="34" charset="0"/>
              </a:rPr>
              <a:t>can best support</a:t>
            </a:r>
            <a:r>
              <a:rPr lang="en-GB" sz="2000" dirty="0">
                <a:latin typeface="Calibri" panose="020F0502020204030204" pitchFamily="34" charset="0"/>
                <a:ea typeface="Calibri" panose="020F0502020204030204" pitchFamily="34" charset="0"/>
                <a:cs typeface="Arial" panose="020B0604020202020204" pitchFamily="34" charset="0"/>
              </a:rPr>
              <a:t> the needs of schools and educators (post pandemic),</a:t>
            </a:r>
          </a:p>
          <a:p>
            <a:pPr marL="342900" lvl="0" indent="-342900">
              <a:lnSpc>
                <a:spcPct val="107000"/>
              </a:lnSpc>
              <a:spcAft>
                <a:spcPts val="800"/>
              </a:spcAft>
              <a:buFont typeface="+mj-lt"/>
              <a:buAutoNum type="arabicParenR"/>
            </a:pPr>
            <a:r>
              <a:rPr lang="en-GB" sz="2000" dirty="0">
                <a:latin typeface="Calibri" panose="020F0502020204030204" pitchFamily="34" charset="0"/>
                <a:ea typeface="Calibri" panose="020F0502020204030204" pitchFamily="34" charset="0"/>
                <a:cs typeface="Arial" panose="020B0604020202020204" pitchFamily="34" charset="0"/>
              </a:rPr>
              <a:t>To </a:t>
            </a:r>
            <a:r>
              <a:rPr lang="en-GB" sz="2000" b="1" dirty="0">
                <a:latin typeface="Calibri" panose="020F0502020204030204" pitchFamily="34" charset="0"/>
                <a:ea typeface="Calibri" panose="020F0502020204030204" pitchFamily="34" charset="0"/>
                <a:cs typeface="Arial" panose="020B0604020202020204" pitchFamily="34" charset="0"/>
              </a:rPr>
              <a:t>propose ideas and ways forward</a:t>
            </a:r>
            <a:r>
              <a:rPr lang="en-GB" sz="2000" dirty="0">
                <a:latin typeface="Calibri" panose="020F0502020204030204" pitchFamily="34" charset="0"/>
                <a:ea typeface="Calibri" panose="020F0502020204030204" pitchFamily="34" charset="0"/>
                <a:cs typeface="Arial" panose="020B0604020202020204" pitchFamily="34" charset="0"/>
              </a:rPr>
              <a:t> for the future of the network.</a:t>
            </a:r>
          </a:p>
        </p:txBody>
      </p:sp>
      <p:cxnSp>
        <p:nvCxnSpPr>
          <p:cNvPr id="9" name="Straight Arrow Connector 8">
            <a:extLst>
              <a:ext uri="{FF2B5EF4-FFF2-40B4-BE49-F238E27FC236}">
                <a16:creationId xmlns:a16="http://schemas.microsoft.com/office/drawing/2014/main" id="{FA22CC52-D57B-C732-BE15-3B6C292C35FB}"/>
              </a:ext>
            </a:extLst>
          </p:cNvPr>
          <p:cNvCxnSpPr/>
          <p:nvPr/>
        </p:nvCxnSpPr>
        <p:spPr>
          <a:xfrm flipV="1">
            <a:off x="594093" y="1296073"/>
            <a:ext cx="6692241" cy="13158"/>
          </a:xfrm>
          <a:prstGeom prst="straightConnector1">
            <a:avLst/>
          </a:prstGeom>
          <a:ln/>
        </p:spPr>
        <p:style>
          <a:lnRef idx="2">
            <a:schemeClr val="dk1"/>
          </a:lnRef>
          <a:fillRef idx="0">
            <a:schemeClr val="dk1"/>
          </a:fillRef>
          <a:effectRef idx="1">
            <a:schemeClr val="dk1"/>
          </a:effectRef>
          <a:fontRef idx="minor">
            <a:schemeClr val="tx1"/>
          </a:fontRef>
        </p:style>
      </p:cxnSp>
      <p:sp>
        <p:nvSpPr>
          <p:cNvPr id="4" name="Rectangle 3">
            <a:extLst>
              <a:ext uri="{FF2B5EF4-FFF2-40B4-BE49-F238E27FC236}">
                <a16:creationId xmlns:a16="http://schemas.microsoft.com/office/drawing/2014/main" id="{86D9B75A-37DE-2760-7365-A3CECEA1EAB4}"/>
              </a:ext>
            </a:extLst>
          </p:cNvPr>
          <p:cNvSpPr/>
          <p:nvPr/>
        </p:nvSpPr>
        <p:spPr>
          <a:xfrm>
            <a:off x="-62753" y="-5561"/>
            <a:ext cx="12299576" cy="27597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3382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p with colorful points&#10;&#10;Description automatically generated">
            <a:extLst>
              <a:ext uri="{FF2B5EF4-FFF2-40B4-BE49-F238E27FC236}">
                <a16:creationId xmlns:a16="http://schemas.microsoft.com/office/drawing/2014/main" id="{E4434E2E-4E51-2477-F789-657F5338B34D}"/>
              </a:ext>
            </a:extLst>
          </p:cNvPr>
          <p:cNvPicPr/>
          <p:nvPr/>
        </p:nvPicPr>
        <p:blipFill rotWithShape="1">
          <a:blip r:embed="rId2">
            <a:extLst>
              <a:ext uri="{28A0092B-C50C-407E-A947-70E740481C1C}">
                <a14:useLocalDpi xmlns:a14="http://schemas.microsoft.com/office/drawing/2010/main" val="0"/>
              </a:ext>
            </a:extLst>
          </a:blip>
          <a:srcRect l="59864" t="43798" r="25911" b="19339"/>
          <a:stretch/>
        </p:blipFill>
        <p:spPr bwMode="auto">
          <a:xfrm>
            <a:off x="7449955" y="-1888"/>
            <a:ext cx="4740980" cy="6860216"/>
          </a:xfrm>
          <a:prstGeom prst="rect">
            <a:avLst/>
          </a:prstGeom>
          <a:ln w="19050" cap="flat" cmpd="sng" algn="ctr">
            <a:noFill/>
            <a:prstDash val="solid"/>
            <a:round/>
            <a:headEnd type="none" w="med" len="med"/>
            <a:tailEnd type="none" w="med" len="med"/>
          </a:ln>
          <a:extLst>
            <a:ext uri="{53640926-AAD7-44D8-BBD7-CCE9431645EC}">
              <a14:shadowObscured xmlns:a14="http://schemas.microsoft.com/office/drawing/2010/main"/>
            </a:ext>
          </a:extLst>
        </p:spPr>
      </p:pic>
      <p:sp>
        <p:nvSpPr>
          <p:cNvPr id="3" name="Subtitle 2"/>
          <p:cNvSpPr>
            <a:spLocks noGrp="1"/>
          </p:cNvSpPr>
          <p:nvPr>
            <p:ph type="subTitle" idx="1"/>
          </p:nvPr>
        </p:nvSpPr>
        <p:spPr>
          <a:xfrm>
            <a:off x="256818" y="1622435"/>
            <a:ext cx="7723400" cy="2432329"/>
          </a:xfrm>
        </p:spPr>
        <p:txBody>
          <a:bodyPr vert="horz" lIns="91440" tIns="45720" rIns="91440" bIns="45720" rtlCol="0" anchor="t">
            <a:normAutofit/>
          </a:bodyPr>
          <a:lstStyle/>
          <a:p>
            <a:pPr algn="l"/>
            <a:r>
              <a:rPr lang="en-GB" sz="7000" b="1" dirty="0">
                <a:latin typeface="Aptos Display"/>
                <a:ea typeface="Verdana"/>
                <a:cs typeface="Kalinga"/>
              </a:rPr>
              <a:t>Phase 1: </a:t>
            </a:r>
          </a:p>
          <a:p>
            <a:pPr algn="l"/>
            <a:r>
              <a:rPr lang="en-GB" sz="5600" b="1" dirty="0">
                <a:latin typeface="Aptos Display"/>
                <a:ea typeface="Verdana"/>
                <a:cs typeface="Kalinga"/>
              </a:rPr>
              <a:t>Learning Arc</a:t>
            </a:r>
          </a:p>
          <a:p>
            <a:pPr algn="l"/>
            <a:endParaRPr lang="en-GB" sz="5500" b="1" dirty="0">
              <a:latin typeface="Aptos Display"/>
              <a:ea typeface="Verdana"/>
              <a:cs typeface="Kalinga"/>
            </a:endParaRPr>
          </a:p>
        </p:txBody>
      </p:sp>
      <p:cxnSp>
        <p:nvCxnSpPr>
          <p:cNvPr id="9" name="Straight Arrow Connector 8">
            <a:extLst>
              <a:ext uri="{FF2B5EF4-FFF2-40B4-BE49-F238E27FC236}">
                <a16:creationId xmlns:a16="http://schemas.microsoft.com/office/drawing/2014/main" id="{FA22CC52-D57B-C732-BE15-3B6C292C35FB}"/>
              </a:ext>
            </a:extLst>
          </p:cNvPr>
          <p:cNvCxnSpPr/>
          <p:nvPr/>
        </p:nvCxnSpPr>
        <p:spPr>
          <a:xfrm>
            <a:off x="687167" y="3829305"/>
            <a:ext cx="6064615" cy="22259"/>
          </a:xfrm>
          <a:prstGeom prst="straightConnector1">
            <a:avLst/>
          </a:prstGeom>
          <a:ln/>
        </p:spPr>
        <p:style>
          <a:lnRef idx="2">
            <a:schemeClr val="dk1"/>
          </a:lnRef>
          <a:fillRef idx="0">
            <a:schemeClr val="dk1"/>
          </a:fillRef>
          <a:effectRef idx="1">
            <a:schemeClr val="dk1"/>
          </a:effectRef>
          <a:fontRef idx="minor">
            <a:schemeClr val="tx1"/>
          </a:fontRef>
        </p:style>
      </p:cxnSp>
      <p:sp>
        <p:nvSpPr>
          <p:cNvPr id="4" name="Rectangle 3">
            <a:extLst>
              <a:ext uri="{FF2B5EF4-FFF2-40B4-BE49-F238E27FC236}">
                <a16:creationId xmlns:a16="http://schemas.microsoft.com/office/drawing/2014/main" id="{86D9B75A-37DE-2760-7365-A3CECEA1EAB4}"/>
              </a:ext>
            </a:extLst>
          </p:cNvPr>
          <p:cNvSpPr/>
          <p:nvPr/>
        </p:nvSpPr>
        <p:spPr>
          <a:xfrm>
            <a:off x="-62753" y="-5561"/>
            <a:ext cx="12299576" cy="27597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2216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8170" y="457976"/>
            <a:ext cx="7044088" cy="844676"/>
          </a:xfrm>
        </p:spPr>
        <p:txBody>
          <a:bodyPr vert="horz" lIns="91440" tIns="45720" rIns="91440" bIns="45720" rtlCol="0" anchor="t">
            <a:noAutofit/>
          </a:bodyPr>
          <a:lstStyle/>
          <a:p>
            <a:pPr algn="l">
              <a:lnSpc>
                <a:spcPct val="120000"/>
              </a:lnSpc>
            </a:pPr>
            <a:r>
              <a:rPr lang="en-GB" sz="3200" b="1" dirty="0">
                <a:latin typeface="Aptos Display"/>
                <a:ea typeface="Verdana"/>
                <a:cs typeface="Kalinga"/>
              </a:rPr>
              <a:t>Being part of Learning Arc</a:t>
            </a:r>
          </a:p>
        </p:txBody>
      </p:sp>
      <p:sp>
        <p:nvSpPr>
          <p:cNvPr id="32" name="TextBox 31"/>
          <p:cNvSpPr txBox="1"/>
          <p:nvPr/>
        </p:nvSpPr>
        <p:spPr>
          <a:xfrm>
            <a:off x="619016" y="2548925"/>
            <a:ext cx="6206657" cy="877163"/>
          </a:xfrm>
          <a:prstGeom prst="rect">
            <a:avLst/>
          </a:prstGeom>
          <a:noFill/>
        </p:spPr>
        <p:txBody>
          <a:bodyPr wrap="square" lIns="91440" tIns="45720" rIns="91440" bIns="45720" rtlCol="0" anchor="t">
            <a:spAutoFit/>
          </a:bodyPr>
          <a:lstStyle/>
          <a:p>
            <a:pPr>
              <a:lnSpc>
                <a:spcPct val="150000"/>
              </a:lnSpc>
            </a:pPr>
            <a:endParaRPr lang="en-US" sz="1700" dirty="0">
              <a:latin typeface="Cordia New"/>
              <a:cs typeface="Arial"/>
            </a:endParaRPr>
          </a:p>
          <a:p>
            <a:pPr>
              <a:lnSpc>
                <a:spcPct val="150000"/>
              </a:lnSpc>
            </a:pPr>
            <a:endParaRPr lang="en-US" sz="1700" dirty="0">
              <a:latin typeface="Cordia New"/>
              <a:cs typeface="Arial"/>
            </a:endParaRPr>
          </a:p>
        </p:txBody>
      </p:sp>
      <p:cxnSp>
        <p:nvCxnSpPr>
          <p:cNvPr id="9" name="Straight Arrow Connector 8">
            <a:extLst>
              <a:ext uri="{FF2B5EF4-FFF2-40B4-BE49-F238E27FC236}">
                <a16:creationId xmlns:a16="http://schemas.microsoft.com/office/drawing/2014/main" id="{FA22CC52-D57B-C732-BE15-3B6C292C35FB}"/>
              </a:ext>
            </a:extLst>
          </p:cNvPr>
          <p:cNvCxnSpPr/>
          <p:nvPr/>
        </p:nvCxnSpPr>
        <p:spPr>
          <a:xfrm>
            <a:off x="520799" y="1494395"/>
            <a:ext cx="5428016" cy="7800"/>
          </a:xfrm>
          <a:prstGeom prst="straightConnector1">
            <a:avLst/>
          </a:prstGeom>
          <a:ln/>
        </p:spPr>
        <p:style>
          <a:lnRef idx="2">
            <a:schemeClr val="dk1"/>
          </a:lnRef>
          <a:fillRef idx="0">
            <a:schemeClr val="dk1"/>
          </a:fillRef>
          <a:effectRef idx="1">
            <a:schemeClr val="dk1"/>
          </a:effectRef>
          <a:fontRef idx="minor">
            <a:schemeClr val="tx1"/>
          </a:fontRef>
        </p:style>
      </p:cxnSp>
      <p:sp>
        <p:nvSpPr>
          <p:cNvPr id="4" name="Rectangle 3">
            <a:extLst>
              <a:ext uri="{FF2B5EF4-FFF2-40B4-BE49-F238E27FC236}">
                <a16:creationId xmlns:a16="http://schemas.microsoft.com/office/drawing/2014/main" id="{86D9B75A-37DE-2760-7365-A3CECEA1EAB4}"/>
              </a:ext>
            </a:extLst>
          </p:cNvPr>
          <p:cNvSpPr/>
          <p:nvPr/>
        </p:nvSpPr>
        <p:spPr>
          <a:xfrm>
            <a:off x="-62753" y="-5561"/>
            <a:ext cx="12299576" cy="27597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p:nvPr/>
        </p:nvPicPr>
        <p:blipFill rotWithShape="1">
          <a:blip r:embed="rId2" cstate="print">
            <a:extLst>
              <a:ext uri="{28A0092B-C50C-407E-A947-70E740481C1C}">
                <a14:useLocalDpi xmlns:a14="http://schemas.microsoft.com/office/drawing/2010/main" val="0"/>
              </a:ext>
            </a:extLst>
          </a:blip>
          <a:srcRect l="20274" t="30126" r="24746" b="14712"/>
          <a:stretch/>
        </p:blipFill>
        <p:spPr bwMode="auto">
          <a:xfrm>
            <a:off x="7551604" y="1966898"/>
            <a:ext cx="2128462" cy="1184729"/>
          </a:xfrm>
          <a:prstGeom prst="rect">
            <a:avLst/>
          </a:prstGeom>
          <a:ln>
            <a:noFill/>
          </a:ln>
          <a:extLst>
            <a:ext uri="{53640926-AAD7-44D8-BBD7-CCE9431645EC}">
              <a14:shadowObscured xmlns:a14="http://schemas.microsoft.com/office/drawing/2010/main"/>
            </a:ext>
          </a:extLst>
        </p:spPr>
      </p:pic>
      <p:pic>
        <p:nvPicPr>
          <p:cNvPr id="18" name="Picture 17"/>
          <p:cNvPicPr/>
          <p:nvPr/>
        </p:nvPicPr>
        <p:blipFill rotWithShape="1">
          <a:blip r:embed="rId3" cstate="print">
            <a:extLst>
              <a:ext uri="{28A0092B-C50C-407E-A947-70E740481C1C}">
                <a14:useLocalDpi xmlns:a14="http://schemas.microsoft.com/office/drawing/2010/main" val="0"/>
              </a:ext>
            </a:extLst>
          </a:blip>
          <a:srcRect l="33364" t="37870" r="34615" b="23087"/>
          <a:stretch/>
        </p:blipFill>
        <p:spPr bwMode="auto">
          <a:xfrm>
            <a:off x="7551026" y="270905"/>
            <a:ext cx="2129961" cy="1557656"/>
          </a:xfrm>
          <a:prstGeom prst="rect">
            <a:avLst/>
          </a:prstGeom>
          <a:ln w="9525" cap="flat" cmpd="sng" algn="ctr">
            <a:noFill/>
            <a:prstDash val="solid"/>
            <a:round/>
            <a:headEnd type="none" w="med" len="med"/>
            <a:tailEnd type="none" w="med" len="med"/>
          </a:ln>
          <a:extLst>
            <a:ext uri="{53640926-AAD7-44D8-BBD7-CCE9431645EC}">
              <a14:shadowObscured xmlns:a14="http://schemas.microsoft.com/office/drawing/2010/main"/>
            </a:ext>
          </a:extLst>
        </p:spPr>
      </p:pic>
      <p:pic>
        <p:nvPicPr>
          <p:cNvPr id="19" name="Picture 18" descr="H:\Downloads\0A1F1F19-1FFB-44A0-952B-B38A5203422C - archive workshop.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55443" y="1875331"/>
            <a:ext cx="2083827" cy="1598017"/>
          </a:xfrm>
          <a:prstGeom prst="rect">
            <a:avLst/>
          </a:prstGeom>
          <a:noFill/>
          <a:ln>
            <a:noFill/>
          </a:ln>
        </p:spPr>
      </p:pic>
      <p:pic>
        <p:nvPicPr>
          <p:cNvPr id="20" name="Picture 19" descr="H:\Downloads\IMG_20230417_12321608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47512" y="5394059"/>
            <a:ext cx="2092523" cy="1565651"/>
          </a:xfrm>
          <a:prstGeom prst="rect">
            <a:avLst/>
          </a:prstGeom>
          <a:noFill/>
          <a:ln>
            <a:noFill/>
          </a:ln>
        </p:spPr>
      </p:pic>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l="31908" t="14969" r="36516" b="25941"/>
          <a:stretch/>
        </p:blipFill>
        <p:spPr bwMode="auto">
          <a:xfrm>
            <a:off x="7548763" y="3268331"/>
            <a:ext cx="2134590" cy="2263273"/>
          </a:xfrm>
          <a:prstGeom prst="rect">
            <a:avLst/>
          </a:prstGeom>
          <a:ln>
            <a:noFill/>
          </a:ln>
          <a:extLst>
            <a:ext uri="{53640926-AAD7-44D8-BBD7-CCE9431645EC}">
              <a14:shadowObscured xmlns:a14="http://schemas.microsoft.com/office/drawing/2010/main"/>
            </a:ext>
          </a:extLst>
        </p:spPr>
      </p:pic>
      <p:pic>
        <p:nvPicPr>
          <p:cNvPr id="22" name="Picture 21" descr="https://i0.wp.com/www.northumberlandarchives.com/wp-content/uploads/2022/10/NRO-6371-14_thumb.jpg?fit=800%2C600&amp;ssl=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6291" y="3635363"/>
            <a:ext cx="2106500" cy="1574273"/>
          </a:xfrm>
          <a:prstGeom prst="rect">
            <a:avLst/>
          </a:prstGeom>
          <a:noFill/>
          <a:ln>
            <a:noFill/>
          </a:ln>
        </p:spPr>
      </p:pic>
      <p:pic>
        <p:nvPicPr>
          <p:cNvPr id="23" name="Picture 22" descr="A book shelf with books on it&#10;&#10;Description automatically generated">
            <a:extLst>
              <a:ext uri="{FF2B5EF4-FFF2-40B4-BE49-F238E27FC236}">
                <a16:creationId xmlns:a16="http://schemas.microsoft.com/office/drawing/2014/main" id="{06F32ABF-A17D-91AB-CE84-ADADC2B15DBB}"/>
              </a:ext>
            </a:extLst>
          </p:cNvPr>
          <p:cNvPicPr/>
          <p:nvPr/>
        </p:nvPicPr>
        <p:blipFill rotWithShape="1">
          <a:blip r:embed="rId8" cstate="print">
            <a:extLst>
              <a:ext uri="{28A0092B-C50C-407E-A947-70E740481C1C}">
                <a14:useLocalDpi xmlns:a14="http://schemas.microsoft.com/office/drawing/2010/main" val="0"/>
              </a:ext>
            </a:extLst>
          </a:blip>
          <a:srcRect l="16612" t="14644" r="39956" b="35328"/>
          <a:stretch/>
        </p:blipFill>
        <p:spPr bwMode="auto">
          <a:xfrm>
            <a:off x="9756479" y="269418"/>
            <a:ext cx="2270638" cy="1470636"/>
          </a:xfrm>
          <a:prstGeom prst="rect">
            <a:avLst/>
          </a:prstGeom>
          <a:ln>
            <a:noFill/>
          </a:ln>
          <a:extLst>
            <a:ext uri="{53640926-AAD7-44D8-BBD7-CCE9431645EC}">
              <a14:shadowObscured xmlns:a14="http://schemas.microsoft.com/office/drawing/2010/main"/>
            </a:ext>
          </a:extLst>
        </p:spPr>
      </p:pic>
      <p:grpSp>
        <p:nvGrpSpPr>
          <p:cNvPr id="24" name="Group 23">
            <a:extLst>
              <a:ext uri="{FF2B5EF4-FFF2-40B4-BE49-F238E27FC236}">
                <a16:creationId xmlns:a16="http://schemas.microsoft.com/office/drawing/2014/main" id="{12E5DD19-5B7F-319E-DC6A-4E43E7ED4365}"/>
              </a:ext>
            </a:extLst>
          </p:cNvPr>
          <p:cNvGrpSpPr/>
          <p:nvPr/>
        </p:nvGrpSpPr>
        <p:grpSpPr>
          <a:xfrm>
            <a:off x="7595508" y="5632451"/>
            <a:ext cx="2041071" cy="1324429"/>
            <a:chOff x="0" y="1"/>
            <a:chExt cx="3430270" cy="2486660"/>
          </a:xfrm>
        </p:grpSpPr>
        <p:pic>
          <p:nvPicPr>
            <p:cNvPr id="25" name="Picture 24" descr="H:\Downloads\CB-M-C-40-12-4 Severe Shock report young girl named Air Raid 26 and 27 June 1940.jpg">
              <a:extLst>
                <a:ext uri="{FF2B5EF4-FFF2-40B4-BE49-F238E27FC236}">
                  <a16:creationId xmlns:a16="http://schemas.microsoft.com/office/drawing/2014/main" id="{1B7B9614-839E-BDF9-3125-9E8B411D8A5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200000">
              <a:off x="-320357" y="334328"/>
              <a:ext cx="2472690" cy="1831975"/>
            </a:xfrm>
            <a:prstGeom prst="rect">
              <a:avLst/>
            </a:prstGeom>
            <a:noFill/>
            <a:ln>
              <a:noFill/>
            </a:ln>
          </p:spPr>
        </p:pic>
        <p:pic>
          <p:nvPicPr>
            <p:cNvPr id="26" name="Picture 25" descr="H:\Downloads\CB-M-C-40-12-4 Map Air Raid 26 and 27 June 1940.jpg">
              <a:extLst>
                <a:ext uri="{FF2B5EF4-FFF2-40B4-BE49-F238E27FC236}">
                  <a16:creationId xmlns:a16="http://schemas.microsoft.com/office/drawing/2014/main" id="{E76AD90D-7A8B-D520-E3D5-56566B7DBA4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6200000">
              <a:off x="1424940" y="481331"/>
              <a:ext cx="2486659" cy="1524000"/>
            </a:xfrm>
            <a:prstGeom prst="rect">
              <a:avLst/>
            </a:prstGeom>
            <a:noFill/>
            <a:ln>
              <a:noFill/>
            </a:ln>
          </p:spPr>
        </p:pic>
      </p:grpSp>
      <p:graphicFrame>
        <p:nvGraphicFramePr>
          <p:cNvPr id="6" name="Table 5"/>
          <p:cNvGraphicFramePr>
            <a:graphicFrameLocks noGrp="1"/>
          </p:cNvGraphicFramePr>
          <p:nvPr>
            <p:extLst>
              <p:ext uri="{D42A27DB-BD31-4B8C-83A1-F6EECF244321}">
                <p14:modId xmlns:p14="http://schemas.microsoft.com/office/powerpoint/2010/main" val="3851275700"/>
              </p:ext>
            </p:extLst>
          </p:nvPr>
        </p:nvGraphicFramePr>
        <p:xfrm>
          <a:off x="310772" y="2530970"/>
          <a:ext cx="6875026" cy="2678666"/>
        </p:xfrm>
        <a:graphic>
          <a:graphicData uri="http://schemas.openxmlformats.org/drawingml/2006/table">
            <a:tbl>
              <a:tblPr firstRow="1" firstCol="1" bandRow="1">
                <a:tableStyleId>{5C22544A-7EE6-4342-B048-85BDC9FD1C3A}</a:tableStyleId>
              </a:tblPr>
              <a:tblGrid>
                <a:gridCol w="1262389">
                  <a:extLst>
                    <a:ext uri="{9D8B030D-6E8A-4147-A177-3AD203B41FA5}">
                      <a16:colId xmlns:a16="http://schemas.microsoft.com/office/drawing/2014/main" val="3761299468"/>
                    </a:ext>
                  </a:extLst>
                </a:gridCol>
                <a:gridCol w="5612637">
                  <a:extLst>
                    <a:ext uri="{9D8B030D-6E8A-4147-A177-3AD203B41FA5}">
                      <a16:colId xmlns:a16="http://schemas.microsoft.com/office/drawing/2014/main" val="3683766929"/>
                    </a:ext>
                  </a:extLst>
                </a:gridCol>
              </a:tblGrid>
              <a:tr h="356054">
                <a:tc gridSpan="2">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Phase</a:t>
                      </a:r>
                      <a:r>
                        <a:rPr lang="en-GB" sz="2000" baseline="0" dirty="0">
                          <a:effectLst/>
                          <a:latin typeface="Calibri" panose="020F0502020204030204" pitchFamily="34" charset="0"/>
                          <a:ea typeface="Calibri" panose="020F0502020204030204" pitchFamily="34" charset="0"/>
                          <a:cs typeface="Times New Roman" panose="02020603050405020304" pitchFamily="18" charset="0"/>
                        </a:rPr>
                        <a:t> 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31319283"/>
                  </a:ext>
                </a:extLst>
              </a:tr>
              <a:tr h="2322612">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Data</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collection</a:t>
                      </a:r>
                    </a:p>
                  </a:txBody>
                  <a:tcPr marL="68580" marR="68580" marT="0" marB="0"/>
                </a:tc>
                <a:tc>
                  <a:txBody>
                    <a:bodyPr/>
                    <a:lstStyle/>
                    <a:p>
                      <a:pPr>
                        <a:lnSpc>
                          <a:spcPct val="107000"/>
                        </a:lnSpc>
                        <a:spcAft>
                          <a:spcPts val="0"/>
                        </a:spcAft>
                      </a:pPr>
                      <a:r>
                        <a:rPr lang="en-GB" sz="2000" dirty="0">
                          <a:effectLst/>
                        </a:rPr>
                        <a:t>In depth interviews with a representative from each archive.</a:t>
                      </a:r>
                    </a:p>
                    <a:p>
                      <a:pPr>
                        <a:lnSpc>
                          <a:spcPct val="107000"/>
                        </a:lnSpc>
                        <a:spcAft>
                          <a:spcPts val="0"/>
                        </a:spcAft>
                      </a:pPr>
                      <a:r>
                        <a:rPr lang="en-GB" sz="2000" dirty="0">
                          <a:effectLst/>
                        </a:rPr>
                        <a:t>Visits to each archive.</a:t>
                      </a:r>
                    </a:p>
                    <a:p>
                      <a:pPr>
                        <a:lnSpc>
                          <a:spcPct val="107000"/>
                        </a:lnSpc>
                        <a:spcAft>
                          <a:spcPts val="0"/>
                        </a:spcAft>
                      </a:pPr>
                      <a:r>
                        <a:rPr lang="en-GB" sz="2000" dirty="0">
                          <a:effectLst/>
                        </a:rPr>
                        <a:t>Analysis of documentation including reports, feedback, evaluations, attendance data. </a:t>
                      </a:r>
                    </a:p>
                    <a:p>
                      <a:pPr>
                        <a:lnSpc>
                          <a:spcPct val="107000"/>
                        </a:lnSpc>
                        <a:spcAft>
                          <a:spcPts val="0"/>
                        </a:spcAft>
                      </a:pPr>
                      <a:r>
                        <a:rPr lang="en-GB" sz="2000" dirty="0">
                          <a:effectLst/>
                        </a:rPr>
                        <a:t>Exploration of the web presence. </a:t>
                      </a:r>
                    </a:p>
                  </a:txBody>
                  <a:tcPr marL="68580" marR="68580" marT="0" marB="0"/>
                </a:tc>
                <a:extLst>
                  <a:ext uri="{0D108BD9-81ED-4DB2-BD59-A6C34878D82A}">
                    <a16:rowId xmlns:a16="http://schemas.microsoft.com/office/drawing/2014/main" val="726048745"/>
                  </a:ext>
                </a:extLst>
              </a:tr>
            </a:tbl>
          </a:graphicData>
        </a:graphic>
      </p:graphicFrame>
    </p:spTree>
    <p:extLst>
      <p:ext uri="{BB962C8B-B14F-4D97-AF65-F5344CB8AC3E}">
        <p14:creationId xmlns:p14="http://schemas.microsoft.com/office/powerpoint/2010/main" val="3830536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8169" y="539369"/>
            <a:ext cx="7432740" cy="844676"/>
          </a:xfrm>
        </p:spPr>
        <p:txBody>
          <a:bodyPr vert="horz" lIns="91440" tIns="45720" rIns="91440" bIns="45720" rtlCol="0" anchor="t">
            <a:noAutofit/>
          </a:bodyPr>
          <a:lstStyle/>
          <a:p>
            <a:pPr>
              <a:lnSpc>
                <a:spcPct val="150000"/>
              </a:lnSpc>
            </a:pPr>
            <a:r>
              <a:rPr lang="en-US" b="1" dirty="0">
                <a:latin typeface="Cordia New"/>
                <a:cs typeface="Arial"/>
              </a:rPr>
              <a:t>Learning Arc membership and the education offer</a:t>
            </a:r>
          </a:p>
        </p:txBody>
      </p:sp>
      <p:sp>
        <p:nvSpPr>
          <p:cNvPr id="32" name="TextBox 31"/>
          <p:cNvSpPr txBox="1"/>
          <p:nvPr/>
        </p:nvSpPr>
        <p:spPr>
          <a:xfrm>
            <a:off x="418168" y="1460492"/>
            <a:ext cx="7153885" cy="5978560"/>
          </a:xfrm>
          <a:prstGeom prst="rect">
            <a:avLst/>
          </a:prstGeom>
          <a:noFill/>
        </p:spPr>
        <p:txBody>
          <a:bodyPr wrap="square" lIns="91440" tIns="45720" rIns="91440" bIns="45720" rtlCol="0" anchor="t">
            <a:spAutoFit/>
          </a:bodyPr>
          <a:lstStyle/>
          <a:p>
            <a:pPr>
              <a:lnSpc>
                <a:spcPct val="150000"/>
              </a:lnSpc>
            </a:pPr>
            <a:r>
              <a:rPr lang="en-US" sz="1700" b="1" dirty="0">
                <a:latin typeface="Cordia New"/>
                <a:cs typeface="Arial"/>
              </a:rPr>
              <a:t>The report contains:</a:t>
            </a:r>
          </a:p>
          <a:p>
            <a:pPr marL="285750" indent="-285750">
              <a:lnSpc>
                <a:spcPct val="150000"/>
              </a:lnSpc>
              <a:buFont typeface="Arial" panose="020B0604020202020204" pitchFamily="34" charset="0"/>
              <a:buChar char="•"/>
            </a:pPr>
            <a:r>
              <a:rPr lang="en-US" sz="1700" dirty="0">
                <a:latin typeface="Cordia New"/>
                <a:cs typeface="Arial"/>
              </a:rPr>
              <a:t>A description of the history of Learning Arc</a:t>
            </a:r>
          </a:p>
          <a:p>
            <a:pPr marL="285750" indent="-285750">
              <a:lnSpc>
                <a:spcPct val="150000"/>
              </a:lnSpc>
              <a:buFont typeface="Arial" panose="020B0604020202020204" pitchFamily="34" charset="0"/>
              <a:buChar char="•"/>
            </a:pPr>
            <a:r>
              <a:rPr lang="en-US" sz="1700" dirty="0">
                <a:latin typeface="Cordia New"/>
                <a:cs typeface="Arial"/>
              </a:rPr>
              <a:t>Individual descriptions of each archive, their general scope of work and then a focus on the education offer </a:t>
            </a:r>
          </a:p>
          <a:p>
            <a:pPr marL="285750" indent="-285750">
              <a:lnSpc>
                <a:spcPct val="150000"/>
              </a:lnSpc>
              <a:buFont typeface="Arial" panose="020B0604020202020204" pitchFamily="34" charset="0"/>
              <a:buChar char="•"/>
            </a:pPr>
            <a:r>
              <a:rPr lang="en-US" sz="1700" dirty="0">
                <a:latin typeface="Cordia New"/>
                <a:cs typeface="Arial"/>
              </a:rPr>
              <a:t>One case study per archive that best exemplifies the education offer</a:t>
            </a:r>
          </a:p>
          <a:p>
            <a:pPr marL="285750" indent="-285750">
              <a:lnSpc>
                <a:spcPct val="150000"/>
              </a:lnSpc>
              <a:buFont typeface="Arial" panose="020B0604020202020204" pitchFamily="34" charset="0"/>
              <a:buChar char="•"/>
            </a:pPr>
            <a:r>
              <a:rPr lang="en-US" sz="1700" dirty="0">
                <a:latin typeface="Cordia New"/>
                <a:cs typeface="Arial"/>
              </a:rPr>
              <a:t>A diagrammatic summary of the collective offer demonstrating the scope and complexity of the network</a:t>
            </a:r>
          </a:p>
          <a:p>
            <a:pPr marL="285750" indent="-285750">
              <a:lnSpc>
                <a:spcPct val="150000"/>
              </a:lnSpc>
              <a:buFont typeface="Arial" panose="020B0604020202020204" pitchFamily="34" charset="0"/>
              <a:buChar char="•"/>
            </a:pPr>
            <a:r>
              <a:rPr lang="en-US" sz="1700" dirty="0">
                <a:latin typeface="Cordia New"/>
                <a:cs typeface="Arial"/>
              </a:rPr>
              <a:t>Exemplification of the impacts on teachers and pupils based on evaluation reports</a:t>
            </a:r>
          </a:p>
          <a:p>
            <a:pPr marL="285750" indent="-285750">
              <a:lnSpc>
                <a:spcPct val="150000"/>
              </a:lnSpc>
              <a:buFont typeface="Arial" panose="020B0604020202020204" pitchFamily="34" charset="0"/>
              <a:buChar char="•"/>
            </a:pPr>
            <a:r>
              <a:rPr lang="en-US" sz="1700" dirty="0">
                <a:latin typeface="Cordia New"/>
                <a:cs typeface="Arial"/>
              </a:rPr>
              <a:t>Discussion of the barriers faced by LA when engaging with schools</a:t>
            </a:r>
          </a:p>
          <a:p>
            <a:pPr marL="285750" indent="-285750">
              <a:lnSpc>
                <a:spcPct val="150000"/>
              </a:lnSpc>
              <a:buFont typeface="Arial" panose="020B0604020202020204" pitchFamily="34" charset="0"/>
              <a:buChar char="•"/>
            </a:pPr>
            <a:r>
              <a:rPr lang="en-US" sz="1700" dirty="0">
                <a:latin typeface="Cordia New"/>
                <a:cs typeface="Arial"/>
              </a:rPr>
              <a:t>The benefits of being part of the network and suggestions for improvement.</a:t>
            </a:r>
          </a:p>
          <a:p>
            <a:pPr marL="285750" indent="-285750">
              <a:lnSpc>
                <a:spcPct val="150000"/>
              </a:lnSpc>
              <a:buFont typeface="Arial" panose="020B0604020202020204" pitchFamily="34" charset="0"/>
              <a:buChar char="•"/>
            </a:pPr>
            <a:endParaRPr lang="en-US" sz="1700" dirty="0">
              <a:latin typeface="Cordia New"/>
              <a:cs typeface="Arial"/>
            </a:endParaRPr>
          </a:p>
          <a:p>
            <a:pPr>
              <a:lnSpc>
                <a:spcPct val="150000"/>
              </a:lnSpc>
            </a:pPr>
            <a:endParaRPr lang="en-US" sz="1700" dirty="0">
              <a:latin typeface="Cordia New"/>
              <a:cs typeface="Arial"/>
            </a:endParaRPr>
          </a:p>
          <a:p>
            <a:pPr>
              <a:lnSpc>
                <a:spcPct val="150000"/>
              </a:lnSpc>
            </a:pPr>
            <a:endParaRPr lang="en-US" sz="1700" dirty="0">
              <a:latin typeface="Cordia New"/>
              <a:cs typeface="Arial"/>
            </a:endParaRPr>
          </a:p>
        </p:txBody>
      </p:sp>
      <p:cxnSp>
        <p:nvCxnSpPr>
          <p:cNvPr id="9" name="Straight Arrow Connector 8">
            <a:extLst>
              <a:ext uri="{FF2B5EF4-FFF2-40B4-BE49-F238E27FC236}">
                <a16:creationId xmlns:a16="http://schemas.microsoft.com/office/drawing/2014/main" id="{FA22CC52-D57B-C732-BE15-3B6C292C35FB}"/>
              </a:ext>
            </a:extLst>
          </p:cNvPr>
          <p:cNvCxnSpPr/>
          <p:nvPr/>
        </p:nvCxnSpPr>
        <p:spPr>
          <a:xfrm flipV="1">
            <a:off x="788418" y="1368554"/>
            <a:ext cx="6692241" cy="13158"/>
          </a:xfrm>
          <a:prstGeom prst="straightConnector1">
            <a:avLst/>
          </a:prstGeom>
          <a:ln/>
        </p:spPr>
        <p:style>
          <a:lnRef idx="2">
            <a:schemeClr val="dk1"/>
          </a:lnRef>
          <a:fillRef idx="0">
            <a:schemeClr val="dk1"/>
          </a:fillRef>
          <a:effectRef idx="1">
            <a:schemeClr val="dk1"/>
          </a:effectRef>
          <a:fontRef idx="minor">
            <a:schemeClr val="tx1"/>
          </a:fontRef>
        </p:style>
      </p:cxnSp>
      <p:sp>
        <p:nvSpPr>
          <p:cNvPr id="4" name="Rectangle 3">
            <a:extLst>
              <a:ext uri="{FF2B5EF4-FFF2-40B4-BE49-F238E27FC236}">
                <a16:creationId xmlns:a16="http://schemas.microsoft.com/office/drawing/2014/main" id="{86D9B75A-37DE-2760-7365-A3CECEA1EAB4}"/>
              </a:ext>
            </a:extLst>
          </p:cNvPr>
          <p:cNvSpPr/>
          <p:nvPr/>
        </p:nvSpPr>
        <p:spPr>
          <a:xfrm>
            <a:off x="-62753" y="-5561"/>
            <a:ext cx="12299576" cy="27597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p:nvPr/>
        </p:nvPicPr>
        <p:blipFill rotWithShape="1">
          <a:blip r:embed="rId2"/>
          <a:srcRect l="34899" t="24620" r="36074" b="9002"/>
          <a:stretch/>
        </p:blipFill>
        <p:spPr bwMode="auto">
          <a:xfrm>
            <a:off x="7924222" y="742662"/>
            <a:ext cx="3981450" cy="5907520"/>
          </a:xfrm>
          <a:prstGeom prst="rect">
            <a:avLst/>
          </a:prstGeom>
          <a:ln>
            <a:solidFill>
              <a:schemeClr val="tx1"/>
            </a:solidFill>
          </a:ln>
          <a:extLst>
            <a:ext uri="{53640926-AAD7-44D8-BBD7-CCE9431645EC}">
              <a14:shadowObscured xmlns:a14="http://schemas.microsoft.com/office/drawing/2010/main"/>
            </a:ext>
          </a:extLst>
        </p:spPr>
      </p:pic>
      <p:pic>
        <p:nvPicPr>
          <p:cNvPr id="7" name="Picture 6" descr="C:\Users\nut\AppData\Local\Microsoft\Windows\INetCache\Content.Word\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975" y="634163"/>
            <a:ext cx="11487503" cy="6110813"/>
          </a:xfrm>
          <a:prstGeom prst="rect">
            <a:avLst/>
          </a:prstGeom>
          <a:noFill/>
          <a:ln>
            <a:solidFill>
              <a:schemeClr val="tx1"/>
            </a:solidFill>
          </a:ln>
        </p:spPr>
      </p:pic>
    </p:spTree>
    <p:extLst>
      <p:ext uri="{BB962C8B-B14F-4D97-AF65-F5344CB8AC3E}">
        <p14:creationId xmlns:p14="http://schemas.microsoft.com/office/powerpoint/2010/main" val="276981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750454" y="1346200"/>
            <a:ext cx="10515600" cy="2339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351669796"/>
              </p:ext>
            </p:extLst>
          </p:nvPr>
        </p:nvGraphicFramePr>
        <p:xfrm>
          <a:off x="436231" y="1450543"/>
          <a:ext cx="5502752" cy="4968875"/>
        </p:xfrm>
        <a:graphic>
          <a:graphicData uri="http://schemas.openxmlformats.org/drawingml/2006/table">
            <a:tbl>
              <a:tblPr firstRow="1" firstCol="1" bandRow="1"/>
              <a:tblGrid>
                <a:gridCol w="5502752">
                  <a:extLst>
                    <a:ext uri="{9D8B030D-6E8A-4147-A177-3AD203B41FA5}">
                      <a16:colId xmlns:a16="http://schemas.microsoft.com/office/drawing/2014/main" val="3438796770"/>
                    </a:ext>
                  </a:extLst>
                </a:gridCol>
              </a:tblGrid>
              <a:tr h="452149">
                <a:tc>
                  <a:txBody>
                    <a:bodyPr/>
                    <a:lstStyle/>
                    <a:p>
                      <a:pPr algn="l">
                        <a:lnSpc>
                          <a:spcPct val="107000"/>
                        </a:lnSpc>
                        <a:spcAft>
                          <a:spcPts val="0"/>
                        </a:spcAft>
                      </a:pPr>
                      <a:r>
                        <a:rPr lang="en-GB" sz="3200" dirty="0">
                          <a:effectLst/>
                          <a:latin typeface="Calibri" panose="020F0502020204030204" pitchFamily="34" charset="0"/>
                          <a:ea typeface="Calibri" panose="020F0502020204030204" pitchFamily="34" charset="0"/>
                          <a:cs typeface="Arial" panose="020B0604020202020204" pitchFamily="34" charset="0"/>
                        </a:rPr>
                        <a:t>Impacts: students</a:t>
                      </a:r>
                    </a:p>
                  </a:txBody>
                  <a:tcPr marL="68044" marR="68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2933587477"/>
                  </a:ext>
                </a:extLst>
              </a:tr>
              <a:tr h="2933011">
                <a:tc>
                  <a:txBody>
                    <a:bodyPr/>
                    <a:lstStyle/>
                    <a:p>
                      <a:pPr algn="l">
                        <a:lnSpc>
                          <a:spcPct val="115000"/>
                        </a:lnSpc>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Increased familiarity with the local area – the history, places and cultural offer;</a:t>
                      </a:r>
                    </a:p>
                    <a:p>
                      <a:pPr algn="l">
                        <a:lnSpc>
                          <a:spcPct val="115000"/>
                        </a:lnSpc>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Development of cultural capital;</a:t>
                      </a:r>
                    </a:p>
                    <a:p>
                      <a:pPr algn="l">
                        <a:lnSpc>
                          <a:spcPct val="115000"/>
                        </a:lnSpc>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Development of social capital- careers, study pathways; </a:t>
                      </a:r>
                    </a:p>
                    <a:p>
                      <a:pPr algn="l">
                        <a:lnSpc>
                          <a:spcPct val="115000"/>
                        </a:lnSpc>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Increased engagement;</a:t>
                      </a:r>
                    </a:p>
                    <a:p>
                      <a:pPr algn="l">
                        <a:lnSpc>
                          <a:spcPct val="115000"/>
                        </a:lnSpc>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Improved behaviour;</a:t>
                      </a:r>
                    </a:p>
                    <a:p>
                      <a:pPr algn="l">
                        <a:lnSpc>
                          <a:spcPct val="115000"/>
                        </a:lnSpc>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Increased confidence;</a:t>
                      </a:r>
                    </a:p>
                    <a:p>
                      <a:pPr algn="l">
                        <a:lnSpc>
                          <a:spcPct val="115000"/>
                        </a:lnSpc>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Enjoyment;</a:t>
                      </a:r>
                    </a:p>
                    <a:p>
                      <a:pPr algn="l">
                        <a:lnSpc>
                          <a:spcPct val="115000"/>
                        </a:lnSpc>
                        <a:spcAft>
                          <a:spcPts val="0"/>
                        </a:spcAft>
                      </a:pPr>
                      <a:r>
                        <a:rPr lang="en-GB" sz="1600" b="0" i="0" dirty="0">
                          <a:effectLst/>
                          <a:latin typeface="Calibri" panose="020F0502020204030204" pitchFamily="34" charset="0"/>
                          <a:ea typeface="Calibri" panose="020F0502020204030204" pitchFamily="34" charset="0"/>
                          <a:cs typeface="Arial" panose="020B0604020202020204" pitchFamily="34" charset="0"/>
                        </a:rPr>
                        <a:t>Pride in work; </a:t>
                      </a:r>
                      <a:endParaRPr lang="en-GB" sz="1600" b="0" i="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Shift in attitude towards other people and the area they live in</a:t>
                      </a:r>
                      <a:r>
                        <a:rPr lang="en-GB" sz="1600" dirty="0">
                          <a:effectLst/>
                          <a:latin typeface="Calibri" panose="020F0502020204030204" pitchFamily="34" charset="0"/>
                          <a:ea typeface="Calibri" panose="020F0502020204030204" pitchFamily="34" charset="0"/>
                          <a:cs typeface="Arial" panose="020B0604020202020204" pitchFamily="34" charset="0"/>
                        </a:rPr>
                        <a:t>;</a:t>
                      </a:r>
                    </a:p>
                    <a:p>
                      <a:pPr algn="l">
                        <a:lnSpc>
                          <a:spcPct val="115000"/>
                        </a:lnSpc>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Skill development- primary source analysis, photography, writing, team work etc.;</a:t>
                      </a:r>
                    </a:p>
                    <a:p>
                      <a:pPr algn="l">
                        <a:lnSpc>
                          <a:spcPct val="115000"/>
                        </a:lnSpc>
                        <a:spcAft>
                          <a:spcPts val="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Valued seeing documents etc. related to real lives and events and to their work in school:</a:t>
                      </a:r>
                    </a:p>
                    <a:p>
                      <a:pPr algn="l">
                        <a:lnSpc>
                          <a:spcPct val="115000"/>
                        </a:lnSpc>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Understanding of, and interest in, archives;</a:t>
                      </a:r>
                    </a:p>
                    <a:p>
                      <a:pPr algn="l">
                        <a:lnSpc>
                          <a:spcPct val="115000"/>
                        </a:lnSpc>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Development of enquiry, debating, reasoning</a:t>
                      </a:r>
                    </a:p>
                  </a:txBody>
                  <a:tcPr marL="68044" marR="68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4520746"/>
                  </a:ext>
                </a:extLst>
              </a:tr>
            </a:tbl>
          </a:graphicData>
        </a:graphic>
      </p:graphicFrame>
      <p:sp>
        <p:nvSpPr>
          <p:cNvPr id="11" name="Title 1"/>
          <p:cNvSpPr>
            <a:spLocks noGrp="1"/>
          </p:cNvSpPr>
          <p:nvPr>
            <p:ph type="title"/>
          </p:nvPr>
        </p:nvSpPr>
        <p:spPr>
          <a:xfrm>
            <a:off x="473243" y="254289"/>
            <a:ext cx="11377862" cy="1187374"/>
          </a:xfrm>
        </p:spPr>
        <p:txBody>
          <a:bodyPr>
            <a:normAutofit/>
          </a:bodyPr>
          <a:lstStyle/>
          <a:p>
            <a:r>
              <a:rPr lang="en-GB" sz="3200" dirty="0"/>
              <a:t>The impacts of working with archives on students and teachers:</a:t>
            </a:r>
          </a:p>
        </p:txBody>
      </p:sp>
      <p:graphicFrame>
        <p:nvGraphicFramePr>
          <p:cNvPr id="14" name="Table 13"/>
          <p:cNvGraphicFramePr>
            <a:graphicFrameLocks noGrp="1"/>
          </p:cNvGraphicFramePr>
          <p:nvPr>
            <p:extLst>
              <p:ext uri="{D42A27DB-BD31-4B8C-83A1-F6EECF244321}">
                <p14:modId xmlns:p14="http://schemas.microsoft.com/office/powerpoint/2010/main" val="972853884"/>
              </p:ext>
            </p:extLst>
          </p:nvPr>
        </p:nvGraphicFramePr>
        <p:xfrm>
          <a:off x="6156037" y="1473657"/>
          <a:ext cx="5725160" cy="4968875"/>
        </p:xfrm>
        <a:graphic>
          <a:graphicData uri="http://schemas.openxmlformats.org/drawingml/2006/table">
            <a:tbl>
              <a:tblPr firstRow="1" firstCol="1" bandRow="1"/>
              <a:tblGrid>
                <a:gridCol w="5725160">
                  <a:extLst>
                    <a:ext uri="{9D8B030D-6E8A-4147-A177-3AD203B41FA5}">
                      <a16:colId xmlns:a16="http://schemas.microsoft.com/office/drawing/2014/main" val="2135837402"/>
                    </a:ext>
                  </a:extLst>
                </a:gridCol>
              </a:tblGrid>
              <a:tr h="69849">
                <a:tc>
                  <a:txBody>
                    <a:bodyPr/>
                    <a:lstStyle/>
                    <a:p>
                      <a:pPr marL="0" algn="l" defTabSz="914400" rtl="0" eaLnBrk="1" latinLnBrk="0" hangingPunct="1">
                        <a:lnSpc>
                          <a:spcPct val="107000"/>
                        </a:lnSpc>
                        <a:spcAft>
                          <a:spcPts val="0"/>
                        </a:spcAft>
                      </a:pPr>
                      <a:r>
                        <a:rPr lang="en-GB" sz="32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Impacts: Teachers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1240459477"/>
                  </a:ext>
                </a:extLst>
              </a:tr>
              <a:tr h="2318363">
                <a:tc>
                  <a:txBody>
                    <a:bodyPr/>
                    <a:lstStyle/>
                    <a:p>
                      <a:pPr algn="l">
                        <a:lnSpc>
                          <a:spcPct val="115000"/>
                        </a:lnSpc>
                        <a:spcAft>
                          <a:spcPts val="0"/>
                        </a:spcAft>
                      </a:pPr>
                      <a:r>
                        <a:rPr lang="en-GB" sz="1600" b="1" i="1" kern="1200" dirty="0">
                          <a:solidFill>
                            <a:schemeClr val="tx1"/>
                          </a:solidFill>
                          <a:effectLst/>
                          <a:latin typeface="Calibri"/>
                          <a:ea typeface="Calibri"/>
                          <a:cs typeface="Arial"/>
                        </a:rPr>
                        <a:t>Increased familiarity with the local area –the history and cultural offer ‘a sense of place’;</a:t>
                      </a:r>
                    </a:p>
                    <a:p>
                      <a:pPr algn="l">
                        <a:lnSpc>
                          <a:spcPct val="115000"/>
                        </a:lnSpc>
                        <a:spcAft>
                          <a:spcPts val="0"/>
                        </a:spcAft>
                      </a:pPr>
                      <a:r>
                        <a:rPr lang="en-GB" sz="16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Skill development – using archives, historical analysis, the creative activities</a:t>
                      </a:r>
                    </a:p>
                    <a:p>
                      <a:pPr algn="l">
                        <a:lnSpc>
                          <a:spcPct val="115000"/>
                        </a:lnSpc>
                        <a:spcAft>
                          <a:spcPts val="0"/>
                        </a:spcAft>
                      </a:pPr>
                      <a:r>
                        <a:rPr lang="en-GB" sz="16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Improved confidence;</a:t>
                      </a:r>
                    </a:p>
                    <a:p>
                      <a:pPr algn="l">
                        <a:lnSpc>
                          <a:spcPct val="115000"/>
                        </a:lnSpc>
                        <a:spcAft>
                          <a:spcPts val="0"/>
                        </a:spcAft>
                      </a:pPr>
                      <a:r>
                        <a:rPr lang="en-GB" sz="16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Increased motivation;</a:t>
                      </a:r>
                    </a:p>
                    <a:p>
                      <a:pPr algn="l">
                        <a:lnSpc>
                          <a:spcPct val="115000"/>
                        </a:lnSpc>
                        <a:spcAft>
                          <a:spcPts val="0"/>
                        </a:spcAft>
                      </a:pPr>
                      <a:r>
                        <a:rPr lang="en-GB" sz="16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Understanding of how to embed archives and skills into the curriculum;</a:t>
                      </a:r>
                    </a:p>
                    <a:p>
                      <a:pPr algn="l">
                        <a:lnSpc>
                          <a:spcPct val="115000"/>
                        </a:lnSpc>
                        <a:spcAft>
                          <a:spcPts val="0"/>
                        </a:spcAft>
                      </a:pPr>
                      <a:r>
                        <a:rPr lang="en-GB" sz="1600" b="1" i="1"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A better understanding of how to draw on local history to exemplify National Curriculum subjects;</a:t>
                      </a:r>
                    </a:p>
                    <a:p>
                      <a:pPr algn="l">
                        <a:lnSpc>
                          <a:spcPct val="115000"/>
                        </a:lnSpc>
                        <a:spcAft>
                          <a:spcPts val="0"/>
                        </a:spcAft>
                      </a:pPr>
                      <a:r>
                        <a:rPr lang="en-GB" sz="16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Appreciation of expertise in the classroom that the teacher can learn from;</a:t>
                      </a:r>
                    </a:p>
                    <a:p>
                      <a:pPr algn="l">
                        <a:lnSpc>
                          <a:spcPct val="115000"/>
                        </a:lnSpc>
                        <a:spcAft>
                          <a:spcPts val="0"/>
                        </a:spcAft>
                      </a:pPr>
                      <a:r>
                        <a:rPr lang="en-GB" sz="1600" b="0" i="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Ability of archives to enable children to explore and understand difficult concepts and sensitive subjects e.g. then and now with young children, slavery;</a:t>
                      </a:r>
                    </a:p>
                    <a:p>
                      <a:pPr algn="l">
                        <a:lnSpc>
                          <a:spcPct val="115000"/>
                        </a:lnSpc>
                        <a:spcAft>
                          <a:spcPts val="0"/>
                        </a:spcAft>
                      </a:pPr>
                      <a:r>
                        <a:rPr lang="en-GB" sz="1600" b="0" i="0" kern="1200" dirty="0">
                          <a:solidFill>
                            <a:schemeClr val="tx1"/>
                          </a:solidFill>
                          <a:effectLst/>
                          <a:latin typeface="Calibri"/>
                          <a:ea typeface="Calibri"/>
                          <a:cs typeface="Arial"/>
                        </a:rPr>
                        <a:t>Seeing their pupils in a new way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4357031"/>
                  </a:ext>
                </a:extLst>
              </a:tr>
            </a:tbl>
          </a:graphicData>
        </a:graphic>
      </p:graphicFrame>
    </p:spTree>
    <p:extLst>
      <p:ext uri="{BB962C8B-B14F-4D97-AF65-F5344CB8AC3E}">
        <p14:creationId xmlns:p14="http://schemas.microsoft.com/office/powerpoint/2010/main" val="3771571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benefits of being part of the network</a:t>
            </a:r>
          </a:p>
        </p:txBody>
      </p:sp>
      <p:sp>
        <p:nvSpPr>
          <p:cNvPr id="3" name="Content Placeholder 2"/>
          <p:cNvSpPr>
            <a:spLocks noGrp="1"/>
          </p:cNvSpPr>
          <p:nvPr>
            <p:ph idx="1"/>
          </p:nvPr>
        </p:nvSpPr>
        <p:spPr/>
        <p:txBody>
          <a:bodyPr>
            <a:normAutofit fontScale="85000" lnSpcReduction="10000"/>
          </a:bodyPr>
          <a:lstStyle/>
          <a:p>
            <a:r>
              <a:rPr lang="en-GB" dirty="0"/>
              <a:t>The opportunity </a:t>
            </a:r>
            <a:r>
              <a:rPr lang="en-GB" b="1" i="1" dirty="0"/>
              <a:t>to share practice. </a:t>
            </a:r>
            <a:r>
              <a:rPr lang="en-GB" dirty="0"/>
              <a:t>Despite differing agendas and sometimes audiences, knowledge and ideas are shared that can be adapted to each archive. </a:t>
            </a:r>
          </a:p>
          <a:p>
            <a:r>
              <a:rPr lang="en-GB" dirty="0"/>
              <a:t>The network is considered important because it is made up of </a:t>
            </a:r>
            <a:r>
              <a:rPr lang="en-GB" b="1" i="1" dirty="0"/>
              <a:t>people working in the same sector </a:t>
            </a:r>
            <a:r>
              <a:rPr lang="en-GB" dirty="0"/>
              <a:t>and for whom there are </a:t>
            </a:r>
            <a:r>
              <a:rPr lang="en-GB" b="1" i="1" dirty="0"/>
              <a:t>few specific archive education professional development opportunities.</a:t>
            </a:r>
            <a:r>
              <a:rPr lang="en-GB" dirty="0"/>
              <a:t> The network meetings therefore provide them with the opportunity to connect with others in the same field. </a:t>
            </a:r>
          </a:p>
          <a:p>
            <a:r>
              <a:rPr lang="en-GB" dirty="0"/>
              <a:t>The stability of the network and the fact that it has </a:t>
            </a:r>
            <a:r>
              <a:rPr lang="en-GB" b="1" i="1" dirty="0"/>
              <a:t>had representation from the same organisations </a:t>
            </a:r>
            <a:r>
              <a:rPr lang="en-GB" dirty="0"/>
              <a:t>(with some additions) since its inception, is also considered a strength.</a:t>
            </a:r>
          </a:p>
          <a:p>
            <a:r>
              <a:rPr lang="en-GB" dirty="0"/>
              <a:t>Throughout the years </a:t>
            </a:r>
            <a:r>
              <a:rPr lang="en-GB" b="1" i="1" dirty="0"/>
              <a:t>partnership working </a:t>
            </a:r>
            <a:r>
              <a:rPr lang="en-GB" dirty="0"/>
              <a:t>between the archive members has taken place with the intention to undertake cross collection working, draw on each other’s strengths and trial innovative ways of working. </a:t>
            </a:r>
          </a:p>
          <a:p>
            <a:endParaRPr lang="en-GB" dirty="0"/>
          </a:p>
          <a:p>
            <a:endParaRPr lang="en-GB" dirty="0"/>
          </a:p>
          <a:p>
            <a:endParaRPr lang="en-GB" dirty="0"/>
          </a:p>
        </p:txBody>
      </p:sp>
    </p:spTree>
    <p:extLst>
      <p:ext uri="{BB962C8B-B14F-4D97-AF65-F5344CB8AC3E}">
        <p14:creationId xmlns:p14="http://schemas.microsoft.com/office/powerpoint/2010/main" val="2858746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E71AB-117C-8DB9-5552-DC01755D4C7C}"/>
              </a:ext>
            </a:extLst>
          </p:cNvPr>
          <p:cNvSpPr>
            <a:spLocks noGrp="1"/>
          </p:cNvSpPr>
          <p:nvPr>
            <p:ph type="ctrTitle"/>
          </p:nvPr>
        </p:nvSpPr>
        <p:spPr>
          <a:xfrm>
            <a:off x="0" y="164090"/>
            <a:ext cx="9144000" cy="1186873"/>
          </a:xfrm>
        </p:spPr>
        <p:txBody>
          <a:bodyPr>
            <a:normAutofit/>
          </a:bodyPr>
          <a:lstStyle/>
          <a:p>
            <a:r>
              <a:rPr lang="en-US" sz="4000" dirty="0">
                <a:ea typeface="Calibri Light"/>
                <a:cs typeface="Calibri Light"/>
              </a:rPr>
              <a:t>Learning Arc: working together</a:t>
            </a:r>
            <a:endParaRPr lang="en-US" sz="4000" dirty="0"/>
          </a:p>
        </p:txBody>
      </p:sp>
      <p:sp>
        <p:nvSpPr>
          <p:cNvPr id="3" name="Content Placeholder 2">
            <a:extLst>
              <a:ext uri="{FF2B5EF4-FFF2-40B4-BE49-F238E27FC236}">
                <a16:creationId xmlns:a16="http://schemas.microsoft.com/office/drawing/2014/main" id="{4C8B5D98-E24E-7B3C-B094-68990F88E332}"/>
              </a:ext>
            </a:extLst>
          </p:cNvPr>
          <p:cNvSpPr>
            <a:spLocks noGrp="1"/>
          </p:cNvSpPr>
          <p:nvPr>
            <p:ph type="subTitle" idx="1"/>
          </p:nvPr>
        </p:nvSpPr>
        <p:spPr>
          <a:xfrm>
            <a:off x="267178" y="2808526"/>
            <a:ext cx="8347364" cy="3341398"/>
          </a:xfrm>
        </p:spPr>
        <p:txBody>
          <a:bodyPr vert="horz" lIns="91440" tIns="45720" rIns="91440" bIns="45720" rtlCol="0" anchor="ctr">
            <a:noAutofit/>
          </a:bodyPr>
          <a:lstStyle/>
          <a:p>
            <a:pPr marL="0" indent="0" algn="l">
              <a:buNone/>
            </a:pPr>
            <a:r>
              <a:rPr lang="en-US" sz="2000" b="1" dirty="0">
                <a:cs typeface="Calibri" panose="020F0502020204030204"/>
              </a:rPr>
              <a:t>Pandemics through Time</a:t>
            </a:r>
            <a:endParaRPr lang="en-US" sz="2000" dirty="0">
              <a:ea typeface="Calibri"/>
              <a:cs typeface="Calibri"/>
            </a:endParaRPr>
          </a:p>
          <a:p>
            <a:pPr marL="0" indent="0" algn="l">
              <a:buNone/>
            </a:pPr>
            <a:r>
              <a:rPr lang="en-US" sz="2000" dirty="0">
                <a:ea typeface="+mn-lt"/>
                <a:cs typeface="+mn-lt"/>
              </a:rPr>
              <a:t>Collaboratively planned by the Education Outreach Team at Newcastle University Library and the Learning and Engagement Team at Durham University. </a:t>
            </a:r>
            <a:endParaRPr lang="en-US" sz="2000" dirty="0">
              <a:ea typeface="Calibri" panose="020F0502020204030204"/>
              <a:cs typeface="Calibri" panose="020F0502020204030204"/>
            </a:endParaRPr>
          </a:p>
          <a:p>
            <a:pPr marL="0" indent="0" algn="l">
              <a:buNone/>
            </a:pPr>
            <a:r>
              <a:rPr lang="en-US" sz="2000" dirty="0">
                <a:ea typeface="+mn-lt"/>
                <a:cs typeface="+mn-lt"/>
              </a:rPr>
              <a:t>Aims:</a:t>
            </a:r>
          </a:p>
          <a:p>
            <a:pPr marL="342900" indent="-342900" algn="l">
              <a:buChar char="•"/>
            </a:pPr>
            <a:r>
              <a:rPr lang="en-US" sz="2000">
                <a:ea typeface="+mn-lt"/>
                <a:cs typeface="+mn-lt"/>
              </a:rPr>
              <a:t>To introduce students to archival collections across both universities. Both universities hold relevant collections that represent (inter)national pandemics in a local context e.g. Cholera (Newcastle) and the Plague (Durham). </a:t>
            </a:r>
            <a:endParaRPr lang="en-US" sz="2000" dirty="0">
              <a:ea typeface="+mn-lt"/>
              <a:cs typeface="+mn-lt"/>
            </a:endParaRPr>
          </a:p>
          <a:p>
            <a:pPr marL="342900" indent="-342900" algn="l">
              <a:buChar char="•"/>
            </a:pPr>
            <a:r>
              <a:rPr lang="en-US" sz="2000">
                <a:ea typeface="+mn-lt"/>
                <a:cs typeface="+mn-lt"/>
              </a:rPr>
              <a:t>To provide students with an introduction to university life in two very different universities. </a:t>
            </a:r>
            <a:endParaRPr lang="en-US" sz="2000" dirty="0">
              <a:ea typeface="+mn-lt"/>
              <a:cs typeface="+mn-lt"/>
            </a:endParaRPr>
          </a:p>
          <a:p>
            <a:pPr marL="342900" indent="-342900" algn="l">
              <a:buChar char="•"/>
            </a:pPr>
            <a:r>
              <a:rPr lang="en-US" sz="2000">
                <a:ea typeface="+mn-lt"/>
                <a:cs typeface="+mn-lt"/>
              </a:rPr>
              <a:t>To introduce the students to a range of careers.  </a:t>
            </a:r>
            <a:endParaRPr lang="en-US" sz="2000" dirty="0">
              <a:ea typeface="Calibri" panose="020F0502020204030204"/>
              <a:cs typeface="Calibri" panose="020F0502020204030204"/>
            </a:endParaRPr>
          </a:p>
          <a:p>
            <a:pPr marL="342900" indent="-342900" algn="l">
              <a:buChar char="•"/>
            </a:pPr>
            <a:r>
              <a:rPr lang="en-US" sz="2000">
                <a:ea typeface="+mn-lt"/>
                <a:cs typeface="+mn-lt"/>
              </a:rPr>
              <a:t>To produce an online archive made up of </a:t>
            </a:r>
            <a:r>
              <a:rPr lang="en-US" sz="2000" err="1">
                <a:ea typeface="+mn-lt"/>
                <a:cs typeface="+mn-lt"/>
              </a:rPr>
              <a:t>watercolour</a:t>
            </a:r>
            <a:r>
              <a:rPr lang="en-US" sz="2000" dirty="0">
                <a:ea typeface="+mn-lt"/>
                <a:cs typeface="+mn-lt"/>
              </a:rPr>
              <a:t> </a:t>
            </a:r>
            <a:r>
              <a:rPr lang="en-US" sz="2000">
                <a:ea typeface="+mn-lt"/>
                <a:cs typeface="+mn-lt"/>
              </a:rPr>
              <a:t>paintings inspired by their experience of lockdowns </a:t>
            </a:r>
          </a:p>
          <a:p>
            <a:endParaRPr lang="en-US" sz="1100">
              <a:ea typeface="Calibri" panose="020F0502020204030204"/>
              <a:cs typeface="Calibri"/>
            </a:endParaRPr>
          </a:p>
          <a:p>
            <a:pPr marL="0" indent="0">
              <a:buNone/>
            </a:pPr>
            <a:endParaRPr lang="en-US" sz="1100">
              <a:ea typeface="Calibri" panose="020F0502020204030204"/>
              <a:cs typeface="Calibri"/>
            </a:endParaRPr>
          </a:p>
        </p:txBody>
      </p:sp>
      <p:pic>
        <p:nvPicPr>
          <p:cNvPr id="4" name="Picture 3" descr="A close-up of a sign&#10;&#10;Description automatically generated">
            <a:extLst>
              <a:ext uri="{FF2B5EF4-FFF2-40B4-BE49-F238E27FC236}">
                <a16:creationId xmlns:a16="http://schemas.microsoft.com/office/drawing/2014/main" id="{0B886636-9129-C1B3-BF6C-FFACB5517944}"/>
              </a:ext>
            </a:extLst>
          </p:cNvPr>
          <p:cNvPicPr>
            <a:picLocks noChangeAspect="1"/>
          </p:cNvPicPr>
          <p:nvPr/>
        </p:nvPicPr>
        <p:blipFill>
          <a:blip r:embed="rId2"/>
          <a:stretch>
            <a:fillRect/>
          </a:stretch>
        </p:blipFill>
        <p:spPr>
          <a:xfrm>
            <a:off x="9086751" y="5339438"/>
            <a:ext cx="2719021" cy="1137601"/>
          </a:xfrm>
          <a:prstGeom prst="rect">
            <a:avLst/>
          </a:prstGeom>
        </p:spPr>
      </p:pic>
      <p:grpSp>
        <p:nvGrpSpPr>
          <p:cNvPr id="6" name="Group 5"/>
          <p:cNvGrpSpPr/>
          <p:nvPr/>
        </p:nvGrpSpPr>
        <p:grpSpPr>
          <a:xfrm>
            <a:off x="9568412" y="1031206"/>
            <a:ext cx="2237360" cy="4023288"/>
            <a:chOff x="6017442" y="-3600283"/>
            <a:chExt cx="2338705" cy="5267158"/>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6213" t="35362" r="27331" b="12511"/>
            <a:stretch/>
          </p:blipFill>
          <p:spPr bwMode="auto">
            <a:xfrm>
              <a:off x="6059988" y="-1784283"/>
              <a:ext cx="2253614" cy="1679575"/>
            </a:xfrm>
            <a:prstGeom prst="rect">
              <a:avLst/>
            </a:prstGeom>
            <a:ln>
              <a:solidFill>
                <a:schemeClr val="tx1"/>
              </a:solidFill>
            </a:ln>
            <a:extLst>
              <a:ext uri="{53640926-AAD7-44D8-BBD7-CCE9431645EC}">
                <a14:shadowObscured xmlns:a14="http://schemas.microsoft.com/office/drawing/2010/main"/>
              </a:ext>
            </a:ex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6023" t="24437" r="27068" b="14880"/>
            <a:stretch/>
          </p:blipFill>
          <p:spPr bwMode="auto">
            <a:xfrm>
              <a:off x="6017442" y="-3600283"/>
              <a:ext cx="2338705" cy="1701800"/>
            </a:xfrm>
            <a:prstGeom prst="rect">
              <a:avLst/>
            </a:prstGeom>
            <a:ln>
              <a:solidFill>
                <a:schemeClr val="tx1"/>
              </a:solidFill>
            </a:ln>
            <a:extLst>
              <a:ext uri="{53640926-AAD7-44D8-BBD7-CCE9431645EC}">
                <a14:shadowObscured xmlns:a14="http://schemas.microsoft.com/office/drawing/2010/main"/>
              </a:ext>
            </a:ex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5531" t="23782" r="26828" b="13587"/>
            <a:stretch/>
          </p:blipFill>
          <p:spPr bwMode="auto">
            <a:xfrm>
              <a:off x="6059988" y="0"/>
              <a:ext cx="2253615" cy="1666875"/>
            </a:xfrm>
            <a:prstGeom prst="rect">
              <a:avLst/>
            </a:prstGeom>
            <a:ln>
              <a:solidFill>
                <a:schemeClr val="tx1"/>
              </a:solid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963319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p with colorful points&#10;&#10;Description automatically generated">
            <a:extLst>
              <a:ext uri="{FF2B5EF4-FFF2-40B4-BE49-F238E27FC236}">
                <a16:creationId xmlns:a16="http://schemas.microsoft.com/office/drawing/2014/main" id="{E4434E2E-4E51-2477-F789-657F5338B34D}"/>
              </a:ext>
            </a:extLst>
          </p:cNvPr>
          <p:cNvPicPr/>
          <p:nvPr/>
        </p:nvPicPr>
        <p:blipFill rotWithShape="1">
          <a:blip r:embed="rId2">
            <a:extLst>
              <a:ext uri="{28A0092B-C50C-407E-A947-70E740481C1C}">
                <a14:useLocalDpi xmlns:a14="http://schemas.microsoft.com/office/drawing/2010/main" val="0"/>
              </a:ext>
            </a:extLst>
          </a:blip>
          <a:srcRect l="60790" t="43798" r="25911" b="19339"/>
          <a:stretch/>
        </p:blipFill>
        <p:spPr bwMode="auto">
          <a:xfrm>
            <a:off x="7809756" y="-1888"/>
            <a:ext cx="4381178" cy="6860216"/>
          </a:xfrm>
          <a:prstGeom prst="rect">
            <a:avLst/>
          </a:prstGeom>
          <a:ln w="19050" cap="flat" cmpd="sng" algn="ctr">
            <a:noFill/>
            <a:prstDash val="solid"/>
            <a:round/>
            <a:headEnd type="none" w="med" len="med"/>
            <a:tailEnd type="none" w="med" len="med"/>
          </a:ln>
          <a:extLst>
            <a:ext uri="{53640926-AAD7-44D8-BBD7-CCE9431645EC}">
              <a14:shadowObscured xmlns:a14="http://schemas.microsoft.com/office/drawing/2010/main"/>
            </a:ext>
          </a:extLst>
        </p:spPr>
      </p:pic>
      <p:sp>
        <p:nvSpPr>
          <p:cNvPr id="3" name="Subtitle 2"/>
          <p:cNvSpPr>
            <a:spLocks noGrp="1"/>
          </p:cNvSpPr>
          <p:nvPr>
            <p:ph type="subTitle" idx="1"/>
          </p:nvPr>
        </p:nvSpPr>
        <p:spPr>
          <a:xfrm>
            <a:off x="256818" y="1622435"/>
            <a:ext cx="8896418" cy="2432329"/>
          </a:xfrm>
        </p:spPr>
        <p:txBody>
          <a:bodyPr vert="horz" lIns="91440" tIns="45720" rIns="91440" bIns="45720" rtlCol="0" anchor="t">
            <a:normAutofit/>
          </a:bodyPr>
          <a:lstStyle/>
          <a:p>
            <a:pPr algn="l"/>
            <a:r>
              <a:rPr lang="en-GB" sz="6000" b="1" dirty="0">
                <a:latin typeface="Aptos Display"/>
                <a:ea typeface="Verdana"/>
                <a:cs typeface="Kalinga"/>
              </a:rPr>
              <a:t>Phase 2:</a:t>
            </a:r>
          </a:p>
          <a:p>
            <a:pPr algn="l"/>
            <a:r>
              <a:rPr lang="en-GB" sz="4800" b="1" dirty="0">
                <a:latin typeface="Aptos Display"/>
                <a:ea typeface="Verdana"/>
                <a:cs typeface="Kalinga"/>
              </a:rPr>
              <a:t>Teacher consultation</a:t>
            </a:r>
          </a:p>
          <a:p>
            <a:pPr algn="l"/>
            <a:endParaRPr lang="en-GB" sz="5500" b="1" dirty="0">
              <a:latin typeface="Aptos Display"/>
              <a:ea typeface="Verdana"/>
              <a:cs typeface="Kalinga"/>
            </a:endParaRPr>
          </a:p>
        </p:txBody>
      </p:sp>
      <p:cxnSp>
        <p:nvCxnSpPr>
          <p:cNvPr id="9" name="Straight Arrow Connector 8">
            <a:extLst>
              <a:ext uri="{FF2B5EF4-FFF2-40B4-BE49-F238E27FC236}">
                <a16:creationId xmlns:a16="http://schemas.microsoft.com/office/drawing/2014/main" id="{FA22CC52-D57B-C732-BE15-3B6C292C35FB}"/>
              </a:ext>
            </a:extLst>
          </p:cNvPr>
          <p:cNvCxnSpPr/>
          <p:nvPr/>
        </p:nvCxnSpPr>
        <p:spPr>
          <a:xfrm flipV="1">
            <a:off x="687167" y="3816147"/>
            <a:ext cx="6692241" cy="13158"/>
          </a:xfrm>
          <a:prstGeom prst="straightConnector1">
            <a:avLst/>
          </a:prstGeom>
          <a:ln/>
        </p:spPr>
        <p:style>
          <a:lnRef idx="2">
            <a:schemeClr val="dk1"/>
          </a:lnRef>
          <a:fillRef idx="0">
            <a:schemeClr val="dk1"/>
          </a:fillRef>
          <a:effectRef idx="1">
            <a:schemeClr val="dk1"/>
          </a:effectRef>
          <a:fontRef idx="minor">
            <a:schemeClr val="tx1"/>
          </a:fontRef>
        </p:style>
      </p:cxnSp>
      <p:sp>
        <p:nvSpPr>
          <p:cNvPr id="4" name="Rectangle 3">
            <a:extLst>
              <a:ext uri="{FF2B5EF4-FFF2-40B4-BE49-F238E27FC236}">
                <a16:creationId xmlns:a16="http://schemas.microsoft.com/office/drawing/2014/main" id="{86D9B75A-37DE-2760-7365-A3CECEA1EAB4}"/>
              </a:ext>
            </a:extLst>
          </p:cNvPr>
          <p:cNvSpPr/>
          <p:nvPr/>
        </p:nvSpPr>
        <p:spPr>
          <a:xfrm>
            <a:off x="-62753" y="-5561"/>
            <a:ext cx="12299576" cy="27597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9407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8584591A48D1D4FA19F80D3AB01FACC" ma:contentTypeVersion="6" ma:contentTypeDescription="Create a new document." ma:contentTypeScope="" ma:versionID="d363f6d1ba129d2a8db0799b75c290e5">
  <xsd:schema xmlns:xsd="http://www.w3.org/2001/XMLSchema" xmlns:xs="http://www.w3.org/2001/XMLSchema" xmlns:p="http://schemas.microsoft.com/office/2006/metadata/properties" xmlns:ns2="d3c4a33e-f9a8-4974-963b-3431eed9f22e" targetNamespace="http://schemas.microsoft.com/office/2006/metadata/properties" ma:root="true" ma:fieldsID="0391914e22e01d4008ab456caab3307c" ns2:_="">
    <xsd:import namespace="d3c4a33e-f9a8-4974-963b-3431eed9f2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c4a33e-f9a8-4974-963b-3431eed9f2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7768BD-0511-43BC-A9CA-0345B0BD7D9E}">
  <ds:schemaRefs>
    <ds:schemaRef ds:uri="http://schemas.microsoft.com/office/2006/documentManagement/types"/>
    <ds:schemaRef ds:uri="http://schemas.openxmlformats.org/package/2006/metadata/core-properties"/>
    <ds:schemaRef ds:uri="d3c4a33e-f9a8-4974-963b-3431eed9f22e"/>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039FD869-D426-4A21-B6FF-D5E4BB14EE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c4a33e-f9a8-4974-963b-3431eed9f2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956C3-09F7-453A-B39D-84D68AA0BB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357</TotalTime>
  <Words>1588</Words>
  <Application>Microsoft Office PowerPoint</Application>
  <PresentationFormat>Widescreen</PresentationFormat>
  <Paragraphs>156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The impacts of working with archives on students and teachers:</vt:lpstr>
      <vt:lpstr>The benefits of being part of the network</vt:lpstr>
      <vt:lpstr>Learning Arc: working together</vt:lpstr>
      <vt:lpstr>PowerPoint Presentation</vt:lpstr>
      <vt:lpstr>Teacher consultation: methods</vt:lpstr>
      <vt:lpstr>Findings:</vt:lpstr>
      <vt:lpstr>PowerPoint Presentation</vt:lpstr>
      <vt:lpstr>The value of archives:</vt:lpstr>
      <vt:lpstr>Barriers faced by teachers when organising visits </vt:lpstr>
      <vt:lpstr>PowerPoint Presentation</vt:lpstr>
      <vt:lpstr>CPD</vt:lpstr>
      <vt:lpstr>How to get the teachers’ attention</vt:lpstr>
      <vt:lpstr>PowerPoint Presentation</vt:lpstr>
      <vt:lpstr>Strengthening the network</vt:lpstr>
    </vt:vector>
  </TitlesOfParts>
  <Company>Newcastle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dc:creator>
  <cp:lastModifiedBy>Ulrike Thomas</cp:lastModifiedBy>
  <cp:revision>666</cp:revision>
  <dcterms:created xsi:type="dcterms:W3CDTF">2023-12-01T13:25:27Z</dcterms:created>
  <dcterms:modified xsi:type="dcterms:W3CDTF">2024-10-01T11:08:20Z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0x010100E8584591A48D1D4FA19F80D3AB01FACC</vt:lpwstr>
  </property>
</Properties>
</file>