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70" d="100"/>
          <a:sy n="70" d="100"/>
        </p:scale>
        <p:origin x="4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46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94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4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88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3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5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87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4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7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954D9-CDB3-499A-BA55-159A8A21682F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F0F8-11DC-4304-A631-0294BA07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31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urham.ac.uk/study/courses/f80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urham.ac.uk/study/courses/l70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rham.ac.uk/visit-us/schools/access-engagement/sutton-trust/" TargetMode="External"/><Relationship Id="rId2" Type="http://schemas.openxmlformats.org/officeDocument/2006/relationships/hyperlink" Target="https://www.durham.ac.uk/visit-us/schools/access-engagement/supported-progress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urham.ac.uk/visit-us/schools/access-engagement/ste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1432" y="4296982"/>
            <a:ext cx="9144000" cy="1655762"/>
          </a:xfrm>
        </p:spPr>
        <p:txBody>
          <a:bodyPr/>
          <a:lstStyle/>
          <a:p>
            <a:pPr algn="r"/>
            <a:endParaRPr lang="en-GB" dirty="0" smtClean="0"/>
          </a:p>
          <a:p>
            <a:pPr algn="r"/>
            <a:r>
              <a:rPr lang="en-GB" dirty="0" smtClean="0"/>
              <a:t>DR MARIJN NIEUWENHUIS (marijn.d.nieuwenhuis@durham.ac.uk)</a:t>
            </a:r>
          </a:p>
          <a:p>
            <a:pPr algn="r"/>
            <a:endParaRPr lang="en-GB" sz="1800" dirty="0" smtClean="0"/>
          </a:p>
          <a:p>
            <a:pPr algn="r"/>
            <a:r>
              <a:rPr lang="en-GB" sz="1800" dirty="0" smtClean="0"/>
              <a:t>ASSISTANT PROFESSOR HUMAN GEOGRAPHY AND WIDENING PARTICIPATION OFFICER</a:t>
            </a:r>
            <a:endParaRPr lang="en-GB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67" y="1172337"/>
            <a:ext cx="7382898" cy="277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921752" cy="435133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nationally (2021 Times / Sunday Times Good University Guide); 12</a:t>
            </a:r>
            <a:r>
              <a:rPr lang="en-GB" baseline="30000" dirty="0" smtClean="0"/>
              <a:t>th</a:t>
            </a:r>
            <a:r>
              <a:rPr lang="en-GB" dirty="0" smtClean="0"/>
              <a:t> globally (2021 QS World University ranking)</a:t>
            </a:r>
          </a:p>
          <a:p>
            <a:r>
              <a:rPr lang="en-GB" dirty="0" smtClean="0"/>
              <a:t>World-leading research and teaching by almost 70 members of academic staff, 13 tech staff, 14 admin support, and close to 100 postgraduate researchers</a:t>
            </a:r>
          </a:p>
          <a:p>
            <a:r>
              <a:rPr lang="en-GB" dirty="0" smtClean="0"/>
              <a:t>Head of Department: Professor Cheryl McEwan</a:t>
            </a:r>
          </a:p>
          <a:p>
            <a:endParaRPr lang="en-GB" dirty="0" smtClean="0"/>
          </a:p>
          <a:p>
            <a:r>
              <a:rPr lang="en-GB" dirty="0" smtClean="0"/>
              <a:t>Excellent students: annually dissertation winners (from “A </a:t>
            </a:r>
            <a:r>
              <a:rPr lang="en-GB" dirty="0" err="1" smtClean="0"/>
              <a:t>Sedimentological</a:t>
            </a:r>
            <a:r>
              <a:rPr lang="en-GB" dirty="0" smtClean="0"/>
              <a:t> </a:t>
            </a:r>
            <a:r>
              <a:rPr lang="en-GB" dirty="0"/>
              <a:t>Reconstruction of the Glacial History of </a:t>
            </a:r>
            <a:r>
              <a:rPr lang="en-GB" dirty="0" err="1" smtClean="0"/>
              <a:t>Happisburgh</a:t>
            </a:r>
            <a:r>
              <a:rPr lang="en-GB" dirty="0" smtClean="0"/>
              <a:t>” to “</a:t>
            </a:r>
            <a:r>
              <a:rPr lang="en-GB" dirty="0"/>
              <a:t>Investigating the effects of mobile dating apps on love and intimacy and identity negotiations for bisexual </a:t>
            </a:r>
            <a:r>
              <a:rPr lang="en-GB" dirty="0" smtClean="0"/>
              <a:t>individuals”)</a:t>
            </a:r>
          </a:p>
          <a:p>
            <a:r>
              <a:rPr lang="en-GB" dirty="0" smtClean="0"/>
              <a:t>Support network for first-generation scholars; Development of practices for decolonising the curriculum at the module level and EDI committee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Two UG courses: BA and BSC (with many integrated options)</a:t>
            </a:r>
            <a:endParaRPr lang="en-GB" dirty="0"/>
          </a:p>
        </p:txBody>
      </p:sp>
      <p:pic>
        <p:nvPicPr>
          <p:cNvPr id="1026" name="Picture 2" descr="https://www.dur.ac.uk/images/geography/staff/Cheryl-McEwan-2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300" y="3726974"/>
            <a:ext cx="17145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639299" y="5974876"/>
            <a:ext cx="171450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 smtClean="0"/>
              <a:t>Professor Cheryl McEwan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155235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BSc Geography - F800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46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Year 1</a:t>
            </a:r>
            <a:r>
              <a:rPr lang="en-GB" u="sng" dirty="0" smtClean="0"/>
              <a:t>:</a:t>
            </a:r>
          </a:p>
          <a:p>
            <a:r>
              <a:rPr lang="en-GB" i="1" dirty="0" smtClean="0"/>
              <a:t>Compulsory</a:t>
            </a:r>
            <a:r>
              <a:rPr lang="en-GB" dirty="0" smtClean="0"/>
              <a:t> : Physical Geography; Introduction to Climate Change, Introduction to Geographical Research (BSc) – double module including </a:t>
            </a:r>
            <a:r>
              <a:rPr lang="en-GB" b="1" dirty="0" smtClean="0"/>
              <a:t>overseas residential fieldwork</a:t>
            </a:r>
            <a:r>
              <a:rPr lang="en-GB" dirty="0" smtClean="0"/>
              <a:t> and Human Geography.</a:t>
            </a:r>
          </a:p>
          <a:p>
            <a:r>
              <a:rPr lang="en-GB" i="1" dirty="0" smtClean="0"/>
              <a:t>Optional</a:t>
            </a:r>
            <a:r>
              <a:rPr lang="en-GB" dirty="0" smtClean="0"/>
              <a:t> (two): Geographies of Crisis, Understanding Earth’s Principles and others</a:t>
            </a:r>
          </a:p>
          <a:p>
            <a:pPr marL="0" indent="0">
              <a:buNone/>
            </a:pPr>
            <a:r>
              <a:rPr lang="en-GB" b="1" u="sng" dirty="0" smtClean="0"/>
              <a:t>Year 2:</a:t>
            </a:r>
          </a:p>
          <a:p>
            <a:r>
              <a:rPr lang="en-GB" i="1" dirty="0" smtClean="0"/>
              <a:t>Compulsory</a:t>
            </a:r>
            <a:r>
              <a:rPr lang="en-GB" dirty="0" smtClean="0"/>
              <a:t> : Scientific Research in Geography, </a:t>
            </a:r>
            <a:r>
              <a:rPr lang="en-GB" dirty="0"/>
              <a:t>Handling Geographic </a:t>
            </a:r>
            <a:r>
              <a:rPr lang="en-GB" dirty="0" smtClean="0"/>
              <a:t>Information</a:t>
            </a:r>
            <a:endParaRPr lang="en-GB" dirty="0" smtClean="0"/>
          </a:p>
          <a:p>
            <a:r>
              <a:rPr lang="en-GB" i="1" dirty="0" smtClean="0"/>
              <a:t>Optional</a:t>
            </a:r>
            <a:r>
              <a:rPr lang="en-GB" dirty="0" smtClean="0"/>
              <a:t> (three): Climate Change: Geographical Perspectives, Glaciers and Glaciation, Mountain Landscapes and others, and option to choose a module from the BA track</a:t>
            </a:r>
          </a:p>
          <a:p>
            <a:pPr marL="0" indent="0">
              <a:buNone/>
            </a:pPr>
            <a:r>
              <a:rPr lang="en-GB" b="1" u="sng" dirty="0" smtClean="0"/>
              <a:t>Year 3:</a:t>
            </a:r>
          </a:p>
          <a:p>
            <a:r>
              <a:rPr lang="en-GB" dirty="0" smtClean="0"/>
              <a:t>Dissertation</a:t>
            </a:r>
          </a:p>
          <a:p>
            <a:r>
              <a:rPr lang="en-GB" i="1" dirty="0" smtClean="0"/>
              <a:t>Optional</a:t>
            </a:r>
            <a:r>
              <a:rPr lang="en-GB" dirty="0" smtClean="0"/>
              <a:t> (worth 80 credits):  The </a:t>
            </a:r>
            <a:r>
              <a:rPr lang="en-GB" b="1" dirty="0" smtClean="0"/>
              <a:t>Arctic</a:t>
            </a:r>
            <a:r>
              <a:rPr lang="en-GB" dirty="0" smtClean="0"/>
              <a:t> (Norway field trip); Alpine Landscapes and Processes (</a:t>
            </a:r>
            <a:r>
              <a:rPr lang="en-GB" b="1" dirty="0" smtClean="0"/>
              <a:t>Switzerland</a:t>
            </a:r>
            <a:r>
              <a:rPr lang="en-GB" dirty="0" smtClean="0"/>
              <a:t> field trip); Mountain Hazards (</a:t>
            </a:r>
            <a:r>
              <a:rPr lang="en-GB" b="1" dirty="0" smtClean="0"/>
              <a:t>Nepal</a:t>
            </a:r>
            <a:r>
              <a:rPr lang="en-GB" dirty="0" smtClean="0"/>
              <a:t> field trip) and others, including BA option.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Placement possibilities (between second </a:t>
            </a:r>
            <a:r>
              <a:rPr lang="en-GB" dirty="0" smtClean="0"/>
              <a:t>and third year) </a:t>
            </a:r>
            <a:r>
              <a:rPr lang="en-GB" dirty="0" smtClean="0"/>
              <a:t>and Study abroad opportunities (Singapore, Hong Kong Melbourne and others) between second and third year.</a:t>
            </a:r>
          </a:p>
          <a:p>
            <a:pPr marL="0" indent="0">
              <a:buNone/>
            </a:pPr>
            <a:r>
              <a:rPr lang="en-GB" dirty="0" smtClean="0"/>
              <a:t>More info: </a:t>
            </a:r>
            <a:r>
              <a:rPr lang="en-GB" dirty="0" smtClean="0">
                <a:hlinkClick r:id="rId2"/>
              </a:rPr>
              <a:t>https://www.durham.ac.uk/study/courses/f800/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389" y="330535"/>
            <a:ext cx="5520070" cy="13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 Geography - L702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09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u="sng" dirty="0" smtClean="0"/>
              <a:t>Year 1:</a:t>
            </a:r>
          </a:p>
          <a:p>
            <a:pPr lvl="1"/>
            <a:r>
              <a:rPr lang="en-GB" sz="1800" i="1" dirty="0" smtClean="0"/>
              <a:t>Compulsory</a:t>
            </a:r>
            <a:r>
              <a:rPr lang="en-GB" sz="1800" dirty="0" smtClean="0"/>
              <a:t> : Human Geography, Introduction to Climate Change, Introduction to Geographical Research (BA), Physical Geography.</a:t>
            </a:r>
          </a:p>
          <a:p>
            <a:pPr lvl="1"/>
            <a:r>
              <a:rPr lang="en-GB" sz="1800" i="1" dirty="0" smtClean="0"/>
              <a:t>Optional</a:t>
            </a:r>
            <a:r>
              <a:rPr lang="en-GB" sz="1800" dirty="0" smtClean="0"/>
              <a:t> (two): Geographies of Crisis, Understanding Earth’s Principles and others</a:t>
            </a:r>
          </a:p>
          <a:p>
            <a:pPr marL="0" indent="0">
              <a:buNone/>
            </a:pPr>
            <a:r>
              <a:rPr lang="en-GB" sz="1800" b="1" u="sng" dirty="0" smtClean="0"/>
              <a:t>Year 2:</a:t>
            </a:r>
          </a:p>
          <a:p>
            <a:pPr lvl="1"/>
            <a:r>
              <a:rPr lang="en-GB" sz="1800" i="1" dirty="0" smtClean="0"/>
              <a:t>Compulsory</a:t>
            </a:r>
            <a:r>
              <a:rPr lang="en-GB" sz="1800" dirty="0" smtClean="0"/>
              <a:t> : </a:t>
            </a:r>
            <a:r>
              <a:rPr lang="en-GB" sz="1800" dirty="0"/>
              <a:t>Social Research in Geography (includes compulsory </a:t>
            </a:r>
            <a:r>
              <a:rPr lang="en-GB" sz="1800" b="1" dirty="0"/>
              <a:t>residential fieldwork in the UK</a:t>
            </a:r>
            <a:r>
              <a:rPr lang="en-GB" sz="1800" dirty="0" smtClean="0"/>
              <a:t>), Theory </a:t>
            </a:r>
            <a:r>
              <a:rPr lang="en-GB" sz="1800" dirty="0"/>
              <a:t>and Concepts in Contemporary Human Geography</a:t>
            </a:r>
            <a:r>
              <a:rPr lang="en-GB" sz="1800" dirty="0" smtClean="0"/>
              <a:t>.</a:t>
            </a:r>
          </a:p>
          <a:p>
            <a:pPr lvl="1"/>
            <a:r>
              <a:rPr lang="en-GB" sz="1800" i="1" dirty="0" smtClean="0"/>
              <a:t>Optional</a:t>
            </a:r>
            <a:r>
              <a:rPr lang="en-GB" sz="1800" dirty="0" smtClean="0"/>
              <a:t> (three): Economic Geography, Urban Geography etc., integrated modules and option to choose from the BSc track</a:t>
            </a:r>
          </a:p>
          <a:p>
            <a:pPr marL="0" indent="0">
              <a:buNone/>
            </a:pPr>
            <a:r>
              <a:rPr lang="en-GB" sz="1800" b="1" u="sng" dirty="0" smtClean="0"/>
              <a:t>Year 3:</a:t>
            </a:r>
          </a:p>
          <a:p>
            <a:pPr lvl="1"/>
            <a:r>
              <a:rPr lang="en-GB" sz="1800" dirty="0" smtClean="0"/>
              <a:t>Dissertation</a:t>
            </a:r>
          </a:p>
          <a:p>
            <a:pPr lvl="1"/>
            <a:r>
              <a:rPr lang="en-GB" sz="1800" i="1" dirty="0" smtClean="0"/>
              <a:t>Optional</a:t>
            </a:r>
            <a:r>
              <a:rPr lang="en-GB" sz="1800" dirty="0" smtClean="0"/>
              <a:t> (worth 80 credits):  </a:t>
            </a:r>
            <a:r>
              <a:rPr lang="en-GB" sz="1800" b="1" dirty="0" smtClean="0"/>
              <a:t>Berlin</a:t>
            </a:r>
            <a:r>
              <a:rPr lang="en-GB" sz="1800" dirty="0" smtClean="0"/>
              <a:t>: Culture, Politics and Contestation, </a:t>
            </a:r>
            <a:r>
              <a:rPr lang="en-GB" sz="1800" b="1" dirty="0" smtClean="0"/>
              <a:t>Cape Town</a:t>
            </a:r>
            <a:r>
              <a:rPr lang="en-GB" sz="1800" dirty="0" smtClean="0"/>
              <a:t>: Geographies of Energy Transition, Philosophy and Geography and others, including BSc option.</a:t>
            </a:r>
          </a:p>
          <a:p>
            <a:pPr marL="0" indent="0">
              <a:buNone/>
            </a:pPr>
            <a:r>
              <a:rPr lang="en-GB" sz="1800" dirty="0" smtClean="0"/>
              <a:t>Same placement possibilities and Study abroad opportunities as BSc track.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More info: </a:t>
            </a:r>
            <a:r>
              <a:rPr lang="en-GB" sz="1800" dirty="0" smtClean="0">
                <a:hlinkClick r:id="rId2"/>
              </a:rPr>
              <a:t>https://www.durham.ac.uk/study/courses/l702/</a:t>
            </a:r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056" y="230760"/>
            <a:ext cx="5852160" cy="159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Summer schools</a:t>
            </a:r>
            <a:br>
              <a:rPr lang="en-GB" dirty="0" smtClean="0"/>
            </a:br>
            <a:r>
              <a:rPr lang="en-GB" sz="2000" dirty="0" smtClean="0"/>
              <a:t>(reduced entry requirements for guaranteed offer)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Supported Progression: </a:t>
            </a:r>
            <a:r>
              <a:rPr lang="en-GB" b="1" dirty="0" smtClean="0"/>
              <a:t>14 January deadline</a:t>
            </a:r>
            <a:r>
              <a:rPr lang="en-GB" dirty="0" smtClean="0"/>
              <a:t>, </a:t>
            </a:r>
            <a:r>
              <a:rPr lang="en-GB" u="sng" dirty="0">
                <a:hlinkClick r:id="rId2"/>
              </a:rPr>
              <a:t>https://www.durham.ac.uk/visit-us/schools/access-engagement/supported-progression</a:t>
            </a:r>
            <a:r>
              <a:rPr lang="en-GB" u="sng" dirty="0" smtClean="0">
                <a:hlinkClick r:id="rId2"/>
              </a:rPr>
              <a:t>/</a:t>
            </a:r>
            <a:endParaRPr lang="en-GB" u="sng" dirty="0" smtClean="0"/>
          </a:p>
          <a:p>
            <a:endParaRPr lang="en-GB" dirty="0" smtClean="0"/>
          </a:p>
          <a:p>
            <a:r>
              <a:rPr lang="en-GB" dirty="0" smtClean="0"/>
              <a:t>Sutton Trust: , </a:t>
            </a:r>
            <a:r>
              <a:rPr lang="en-GB" u="sng" dirty="0">
                <a:hlinkClick r:id="rId3"/>
              </a:rPr>
              <a:t>https://www.durham.ac.uk/visit-us/schools/access-engagement/sutton-trust</a:t>
            </a:r>
            <a:r>
              <a:rPr lang="en-GB" u="sng" dirty="0" smtClean="0">
                <a:hlinkClick r:id="rId3"/>
              </a:rPr>
              <a:t>/</a:t>
            </a:r>
            <a:endParaRPr lang="en-GB" u="sng" dirty="0" smtClean="0"/>
          </a:p>
          <a:p>
            <a:endParaRPr lang="en-GB" dirty="0" smtClean="0"/>
          </a:p>
          <a:p>
            <a:r>
              <a:rPr lang="en-GB" dirty="0" smtClean="0"/>
              <a:t>Space to Explore Potential (STEP): </a:t>
            </a:r>
            <a:r>
              <a:rPr lang="en-GB" u="sng" dirty="0">
                <a:hlinkClick r:id="rId4"/>
              </a:rPr>
              <a:t>https://www.durham.ac.uk/visit-us/schools/access-engagement/step/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9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A1B6ACD6878E46BDD11AD78803B6C7" ma:contentTypeVersion="14" ma:contentTypeDescription="Create a new document." ma:contentTypeScope="" ma:versionID="e2c52ad2db3b3a6414c6de4089e7d195">
  <xsd:schema xmlns:xsd="http://www.w3.org/2001/XMLSchema" xmlns:xs="http://www.w3.org/2001/XMLSchema" xmlns:p="http://schemas.microsoft.com/office/2006/metadata/properties" xmlns:ns3="6e603452-5b88-46ad-8451-19b0f3a3f2f0" xmlns:ns4="9333fa5a-8b03-4b9d-9431-17c609134c0e" targetNamespace="http://schemas.microsoft.com/office/2006/metadata/properties" ma:root="true" ma:fieldsID="0e9cb83d00631cd37bcdcecf7f8f7faa" ns3:_="" ns4:_="">
    <xsd:import namespace="6e603452-5b88-46ad-8451-19b0f3a3f2f0"/>
    <xsd:import namespace="9333fa5a-8b03-4b9d-9431-17c609134c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603452-5b88-46ad-8451-19b0f3a3f2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3fa5a-8b03-4b9d-9431-17c609134c0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877CD0-7FB7-4E1C-9DDF-09B129A6D3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603452-5b88-46ad-8451-19b0f3a3f2f0"/>
    <ds:schemaRef ds:uri="9333fa5a-8b03-4b9d-9431-17c609134c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5413B6-3146-4A14-91B8-3C86A15160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E8D890-4DB0-40FB-A122-2DB79264F9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333fa5a-8b03-4b9d-9431-17c609134c0e"/>
    <ds:schemaRef ds:uri="http://purl.org/dc/elements/1.1/"/>
    <ds:schemaRef ds:uri="http://schemas.microsoft.com/office/2006/metadata/properties"/>
    <ds:schemaRef ds:uri="6e603452-5b88-46ad-8451-19b0f3a3f2f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491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About</vt:lpstr>
      <vt:lpstr>BSc Geography - F800</vt:lpstr>
      <vt:lpstr>BA Geography - L702</vt:lpstr>
      <vt:lpstr>Summer schools (reduced entry requirements for guaranteed offer)</vt:lpstr>
    </vt:vector>
  </TitlesOfParts>
  <Company>Durham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DEPARTMENT</dc:title>
  <dc:creator>NIEUWENHUIS, MARIJN</dc:creator>
  <cp:lastModifiedBy>NIEUWENHUIS, MARIJN</cp:lastModifiedBy>
  <cp:revision>12</cp:revision>
  <dcterms:created xsi:type="dcterms:W3CDTF">2022-01-04T13:08:11Z</dcterms:created>
  <dcterms:modified xsi:type="dcterms:W3CDTF">2022-01-04T14:04:46Z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0x010100CFA1B6ACD6878E46BDD11AD78803B6C7</vt:lpwstr>
  </property>
</Properties>
</file>