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62" r:id="rId3"/>
    <p:sldId id="261" r:id="rId4"/>
    <p:sldId id="260" r:id="rId5"/>
    <p:sldId id="259" r:id="rId6"/>
    <p:sldId id="258" r:id="rId7"/>
    <p:sldId id="257" r:id="rId8"/>
    <p:sldId id="266" r:id="rId9"/>
    <p:sldId id="265" r:id="rId10"/>
    <p:sldId id="264" r:id="rId11"/>
    <p:sldId id="268" r:id="rId12"/>
    <p:sldId id="267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07A62-75D2-6744-97B0-114BBC970959}" v="123" dt="2022-01-05T14:09:35.231"/>
    <p1510:client id="{9AC47528-ABA9-45CA-B3A9-A4DA533338A8}" v="56" dt="2021-12-15T14:34:51.145"/>
    <p1510:client id="{AB5BAE33-4495-52C5-4057-63C8AA22C568}" v="33" dt="2022-01-04T10:31:30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2" y="1672219"/>
            <a:ext cx="4428564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4428564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60" y="328402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2" y="1672219"/>
            <a:ext cx="4428564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4428564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60" y="328402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Gold">
    <p:bg>
      <p:bgPr>
        <a:solidFill>
          <a:srgbClr val="B3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2" y="1672219"/>
            <a:ext cx="4428564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4428564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60" y="328402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2" y="1672219"/>
            <a:ext cx="4428564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4428564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60" y="328402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– Red">
    <p:bg>
      <p:bgPr>
        <a:solidFill>
          <a:srgbClr val="B6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2" y="1672219"/>
            <a:ext cx="4428564" cy="14700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3733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4428564" cy="17526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rgbClr val="002A4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60" y="328402"/>
            <a:ext cx="2118005" cy="8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40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0" y="6230454"/>
            <a:ext cx="1020673" cy="4234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8742" y="1632944"/>
            <a:ext cx="7603572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40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0" y="6230454"/>
            <a:ext cx="1020673" cy="423471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828742" y="1632944"/>
            <a:ext cx="5076255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89006" y="1632944"/>
            <a:ext cx="5076255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67"/>
              </a:spcBef>
              <a:buNone/>
              <a:defRPr sz="2400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1067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1067"/>
              </a:spcBef>
              <a:buFont typeface="Lucida Grande"/>
              <a:buChar char="–"/>
              <a:defRPr sz="2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40" y="369979"/>
            <a:ext cx="10536517" cy="1143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0" y="6230454"/>
            <a:ext cx="1020673" cy="423471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28742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4473633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8118518" y="1632944"/>
            <a:ext cx="324673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33"/>
              </a:spcBef>
              <a:buNone/>
              <a:defRPr sz="1867">
                <a:solidFill>
                  <a:srgbClr val="002A41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533"/>
              </a:spcBef>
              <a:buClr>
                <a:srgbClr val="68246D"/>
              </a:buClr>
              <a:buFont typeface="Arial"/>
              <a:buChar char="•"/>
              <a:defRPr sz="1867">
                <a:solidFill>
                  <a:srgbClr val="002A41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533"/>
              </a:spcBef>
              <a:buFont typeface="Lucida Grande"/>
              <a:buChar char="–"/>
              <a:defRPr sz="1867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0" y="6230454"/>
            <a:ext cx="1020673" cy="42347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844658" y="1632944"/>
            <a:ext cx="6891867" cy="3886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333"/>
              </a:spcBef>
              <a:buNone/>
              <a:defRPr sz="3200">
                <a:solidFill>
                  <a:srgbClr val="54145A"/>
                </a:solidFill>
                <a:latin typeface="Arial"/>
                <a:cs typeface="Arial"/>
              </a:defRPr>
            </a:lvl1pPr>
            <a:lvl2pPr marL="383981" indent="-383981">
              <a:spcBef>
                <a:spcPts val="1333"/>
              </a:spcBef>
              <a:buClr>
                <a:srgbClr val="68246D"/>
              </a:buClr>
              <a:buFont typeface="Arial"/>
              <a:buChar char="•"/>
              <a:defRPr sz="3200">
                <a:solidFill>
                  <a:srgbClr val="54145A"/>
                </a:solidFill>
                <a:latin typeface="Arial"/>
                <a:cs typeface="Arial"/>
              </a:defRPr>
            </a:lvl2pPr>
            <a:lvl3pPr marL="767962" indent="-383981">
              <a:spcBef>
                <a:spcPts val="1333"/>
              </a:spcBef>
              <a:buFont typeface="Lucida Grande"/>
              <a:buChar char="–"/>
              <a:defRPr sz="32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2" r:id="rId6"/>
    <p:sldLayoutId id="2147483659" r:id="rId7"/>
    <p:sldLayoutId id="2147483660" r:id="rId8"/>
    <p:sldLayoutId id="2147483658" r:id="rId9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ham.ac.uk/study/ask-u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durham.ac.uk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41" y="1672221"/>
            <a:ext cx="4953995" cy="1470025"/>
          </a:xfrm>
        </p:spPr>
        <p:txBody>
          <a:bodyPr/>
          <a:lstStyle/>
          <a:p>
            <a:r>
              <a:rPr lang="en-US" dirty="0"/>
              <a:t>Personal Statements &amp;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342" y="3093911"/>
            <a:ext cx="6426490" cy="1752600"/>
          </a:xfrm>
        </p:spPr>
        <p:txBody>
          <a:bodyPr/>
          <a:lstStyle/>
          <a:p>
            <a:r>
              <a:rPr lang="en-US" sz="2650" dirty="0"/>
              <a:t>Millie Thomas – UG Assistant Admissions Manager </a:t>
            </a:r>
            <a:endParaRPr lang="en-US" dirty="0"/>
          </a:p>
          <a:p>
            <a:r>
              <a:rPr lang="en-US" sz="2650" dirty="0"/>
              <a:t>Ruth Craige - UG Admissions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7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6EA1-77DF-4FE8-BA3C-86A08315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3" y="3227479"/>
            <a:ext cx="10536517" cy="1143000"/>
          </a:xfrm>
        </p:spPr>
        <p:txBody>
          <a:bodyPr/>
          <a:lstStyle/>
          <a:p>
            <a:r>
              <a:rPr lang="en-GB" dirty="0"/>
              <a:t>Impacts of Covid </a:t>
            </a:r>
          </a:p>
        </p:txBody>
      </p:sp>
      <p:pic>
        <p:nvPicPr>
          <p:cNvPr id="7" name="Picture 6" descr="working.jpg">
            <a:extLst>
              <a:ext uri="{FF2B5EF4-FFF2-40B4-BE49-F238E27FC236}">
                <a16:creationId xmlns:a16="http://schemas.microsoft.com/office/drawing/2014/main" id="{E739F2E5-C570-40EF-B582-7CCF0491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69" y="558449"/>
            <a:ext cx="5668180" cy="566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1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CDF3962-9D85-4B7A-BC6A-7AE4D9AEE3DA}"/>
              </a:ext>
            </a:extLst>
          </p:cNvPr>
          <p:cNvSpPr/>
          <p:nvPr/>
        </p:nvSpPr>
        <p:spPr>
          <a:xfrm>
            <a:off x="1586034" y="1674413"/>
            <a:ext cx="5729166" cy="5183587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692F1-AAFB-497A-AE76-6EAC04AF30CB}"/>
              </a:ext>
            </a:extLst>
          </p:cNvPr>
          <p:cNvSpPr/>
          <p:nvPr/>
        </p:nvSpPr>
        <p:spPr>
          <a:xfrm>
            <a:off x="1746061" y="2315304"/>
            <a:ext cx="5409111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/>
                <a:cs typeface="Arial"/>
              </a:rPr>
              <a:t>Visit our website: </a:t>
            </a:r>
            <a:endParaRPr lang="en-GB" sz="2400" b="1" u="sng">
              <a:solidFill>
                <a:srgbClr val="54145A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www.durham.ac.uk</a:t>
            </a:r>
            <a:endParaRPr lang="en-GB" dirty="0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endParaRPr lang="en-GB" sz="2400" dirty="0">
              <a:latin typeface="Calibri"/>
              <a:cs typeface="Calibri"/>
            </a:endParaRPr>
          </a:p>
          <a:p>
            <a:pPr algn="ctr"/>
            <a:endParaRPr lang="en-GB" sz="2400" dirty="0">
              <a:latin typeface="Calibri"/>
              <a:cs typeface="Calibri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algn="ctr"/>
            <a:r>
              <a:rPr lang="en-GB" sz="2400" dirty="0">
                <a:ea typeface="+mn-lt"/>
                <a:cs typeface="+mn-lt"/>
                <a:hlinkClick r:id="rId3"/>
              </a:rPr>
              <a:t>www.durham.ac.uk/study/ask-us/</a:t>
            </a:r>
            <a:endParaRPr lang="en-GB" dirty="0"/>
          </a:p>
          <a:p>
            <a:pPr algn="ctr"/>
            <a:endParaRPr lang="en-GB" sz="2400" dirty="0">
              <a:solidFill>
                <a:srgbClr val="002A41"/>
              </a:solidFill>
              <a:latin typeface="Calibri"/>
              <a:cs typeface="Calibri"/>
            </a:endParaRPr>
          </a:p>
          <a:p>
            <a:pPr algn="ctr"/>
            <a:endParaRPr lang="en-GB" sz="2400" b="1" u="sng" dirty="0">
              <a:solidFill>
                <a:srgbClr val="7E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B656A-37BE-4BE2-BC18-945424507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98" y="6164093"/>
            <a:ext cx="354744" cy="35474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DD763-EC07-4B3C-B872-0BCE5BD47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15" y="6164093"/>
            <a:ext cx="354744" cy="35474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D68845-BA7F-4709-A14C-CF50B2CC1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42" y="6144742"/>
            <a:ext cx="374095" cy="37409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8158EA-5BA0-4902-B605-49E069EAE3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63" y="6150099"/>
            <a:ext cx="379177" cy="37917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DD776-8E55-404A-A4D2-915AF6C77E8D}"/>
              </a:ext>
            </a:extLst>
          </p:cNvPr>
          <p:cNvSpPr txBox="1"/>
          <p:nvPr/>
        </p:nvSpPr>
        <p:spPr>
          <a:xfrm>
            <a:off x="8635176" y="5131460"/>
            <a:ext cx="285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400" u="sng" dirty="0">
              <a:solidFill>
                <a:srgbClr val="7E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DUMakeithappen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995B04-0F83-4B5C-951C-33685A85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581062"/>
            <a:ext cx="7039429" cy="1143000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451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6EA1-77DF-4FE8-BA3C-86A08315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the Personal Statement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C326-22C1-4678-8DB5-A2D6088B6B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742" y="1632944"/>
            <a:ext cx="10753658" cy="38862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 opportunity to talk to the selector – especially where we don’t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 competition with other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Chance to show how they stand out – why they’re applying and what makes them an excellent candidate for the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329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69" y="558449"/>
            <a:ext cx="5668180" cy="566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37A20144-ABBE-4B36-A5F2-14A964B8D7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543" y="1422400"/>
            <a:ext cx="5353454" cy="4586514"/>
          </a:xfrm>
        </p:spPr>
        <p:txBody>
          <a:bodyPr/>
          <a:lstStyle/>
          <a:p>
            <a:pPr marL="452945" lvl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7E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80:20 – Subject Specific/ General Information</a:t>
            </a:r>
          </a:p>
          <a:p>
            <a:pPr marL="452945" lvl="1">
              <a:spcBef>
                <a:spcPct val="50000"/>
              </a:spcBef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Enthusiasm for academic study of the subject</a:t>
            </a:r>
          </a:p>
          <a:p>
            <a:pPr marL="452945" lvl="1">
              <a:spcBef>
                <a:spcPct val="50000"/>
              </a:spcBef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Critical Engagement: what they </a:t>
            </a:r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about the subject, not simply what they know</a:t>
            </a:r>
          </a:p>
          <a:p>
            <a:pPr marL="452945" lvl="1">
              <a:spcBef>
                <a:spcPct val="50000"/>
              </a:spcBef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else have they done which will contribute to their course and the University community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B693A3C-CC81-4855-85B0-F2D12170D131}"/>
              </a:ext>
            </a:extLst>
          </p:cNvPr>
          <p:cNvSpPr txBox="1"/>
          <p:nvPr/>
        </p:nvSpPr>
        <p:spPr>
          <a:xfrm>
            <a:off x="776382" y="401963"/>
            <a:ext cx="646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82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Statement Structure</a:t>
            </a:r>
          </a:p>
        </p:txBody>
      </p:sp>
    </p:spTree>
    <p:extLst>
      <p:ext uri="{BB962C8B-B14F-4D97-AF65-F5344CB8AC3E}">
        <p14:creationId xmlns:p14="http://schemas.microsoft.com/office/powerpoint/2010/main" val="29409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7A3CEFD-232E-4F6B-A2F4-55D4AD154FA6}"/>
              </a:ext>
            </a:extLst>
          </p:cNvPr>
          <p:cNvSpPr txBox="1"/>
          <p:nvPr/>
        </p:nvSpPr>
        <p:spPr>
          <a:xfrm>
            <a:off x="704853" y="197709"/>
            <a:ext cx="739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82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selectors will be looking for….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17C71A-0364-4C78-A383-CB3427AF2A70}"/>
              </a:ext>
            </a:extLst>
          </p:cNvPr>
          <p:cNvSpPr/>
          <p:nvPr/>
        </p:nvSpPr>
        <p:spPr>
          <a:xfrm>
            <a:off x="537029" y="1110058"/>
            <a:ext cx="2700884" cy="258059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DF357-E511-4569-9011-6A253946201E}"/>
              </a:ext>
            </a:extLst>
          </p:cNvPr>
          <p:cNvSpPr/>
          <p:nvPr/>
        </p:nvSpPr>
        <p:spPr>
          <a:xfrm>
            <a:off x="1183612" y="4132546"/>
            <a:ext cx="2591118" cy="24128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5BA378-11B4-4DD5-9FE9-1F3C3A9EAA04}"/>
              </a:ext>
            </a:extLst>
          </p:cNvPr>
          <p:cNvSpPr/>
          <p:nvPr/>
        </p:nvSpPr>
        <p:spPr>
          <a:xfrm>
            <a:off x="3515647" y="2218421"/>
            <a:ext cx="2374935" cy="2461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941954-8E73-4501-A0FE-9E5C03950A44}"/>
              </a:ext>
            </a:extLst>
          </p:cNvPr>
          <p:cNvSpPr/>
          <p:nvPr/>
        </p:nvSpPr>
        <p:spPr>
          <a:xfrm>
            <a:off x="5687324" y="901570"/>
            <a:ext cx="1949103" cy="189328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900B83-3FE4-4979-8C5F-15D77CC3AFA0}"/>
              </a:ext>
            </a:extLst>
          </p:cNvPr>
          <p:cNvSpPr/>
          <p:nvPr/>
        </p:nvSpPr>
        <p:spPr>
          <a:xfrm>
            <a:off x="9159087" y="4206793"/>
            <a:ext cx="2667973" cy="25741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3A442E-F139-4B8A-8DE6-C99D7475795A}"/>
              </a:ext>
            </a:extLst>
          </p:cNvPr>
          <p:cNvSpPr/>
          <p:nvPr/>
        </p:nvSpPr>
        <p:spPr>
          <a:xfrm>
            <a:off x="9057691" y="316092"/>
            <a:ext cx="2218679" cy="221867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E20FAF-C19D-4890-85B4-FD3ABD38E986}"/>
              </a:ext>
            </a:extLst>
          </p:cNvPr>
          <p:cNvSpPr/>
          <p:nvPr/>
        </p:nvSpPr>
        <p:spPr>
          <a:xfrm>
            <a:off x="5021942" y="4397829"/>
            <a:ext cx="2583543" cy="239485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3CC180-A28F-47B2-B301-A3F62EC54787}"/>
              </a:ext>
            </a:extLst>
          </p:cNvPr>
          <p:cNvSpPr/>
          <p:nvPr/>
        </p:nvSpPr>
        <p:spPr>
          <a:xfrm>
            <a:off x="7012518" y="2444573"/>
            <a:ext cx="2569913" cy="241840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AA3999-F367-4B92-BD0B-0F998C654157}"/>
              </a:ext>
            </a:extLst>
          </p:cNvPr>
          <p:cNvSpPr txBox="1"/>
          <p:nvPr/>
        </p:nvSpPr>
        <p:spPr>
          <a:xfrm>
            <a:off x="1419619" y="4460120"/>
            <a:ext cx="2096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genuine interest in the programme explaining where this stemmed from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517239-3C3E-4571-A1F7-7A5E09B71FF4}"/>
              </a:ext>
            </a:extLst>
          </p:cNvPr>
          <p:cNvSpPr txBox="1"/>
          <p:nvPr/>
        </p:nvSpPr>
        <p:spPr>
          <a:xfrm>
            <a:off x="5704746" y="1146011"/>
            <a:ext cx="1833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Sociology</a:t>
            </a:r>
          </a:p>
          <a:p>
            <a:pPr algn="ctr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 interest in Sociological issues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A9B6E9-15B1-4895-8635-6D179D593758}"/>
              </a:ext>
            </a:extLst>
          </p:cNvPr>
          <p:cNvSpPr txBox="1"/>
          <p:nvPr/>
        </p:nvSpPr>
        <p:spPr>
          <a:xfrm>
            <a:off x="3660267" y="2661602"/>
            <a:ext cx="2145325" cy="12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n-GB" sz="180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fluent statement with clear structure and consistency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9827B-F44E-4FCB-9A74-4A9EA9B04DB4}"/>
              </a:ext>
            </a:extLst>
          </p:cNvPr>
          <p:cNvSpPr txBox="1"/>
          <p:nvPr/>
        </p:nvSpPr>
        <p:spPr>
          <a:xfrm>
            <a:off x="735061" y="1677367"/>
            <a:ext cx="2328061" cy="203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Literature</a:t>
            </a:r>
            <a:endParaRPr lang="en-GB" sz="140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just say you’re captivated by a piece of literature, tell us </a:t>
            </a:r>
            <a:r>
              <a:rPr lang="en-GB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you’re captivated by it!</a:t>
            </a:r>
          </a:p>
          <a:p>
            <a:endParaRPr lang="en-GB" sz="18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591D6B-09D1-4B8F-AB18-64FFA9337166}"/>
              </a:ext>
            </a:extLst>
          </p:cNvPr>
          <p:cNvSpPr txBox="1"/>
          <p:nvPr/>
        </p:nvSpPr>
        <p:spPr>
          <a:xfrm>
            <a:off x="9482480" y="4505131"/>
            <a:ext cx="20557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en-GB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books and texts back to the course; comparing with texts and own thoughts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CDC9B-20C9-4840-AC5C-DE63277AC0EA}"/>
              </a:ext>
            </a:extLst>
          </p:cNvPr>
          <p:cNvSpPr txBox="1"/>
          <p:nvPr/>
        </p:nvSpPr>
        <p:spPr>
          <a:xfrm>
            <a:off x="9250426" y="447158"/>
            <a:ext cx="1833207" cy="221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one historical argument more convincing than another?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94A37-93D6-4C55-96F9-42AD66A6E1C4}"/>
              </a:ext>
            </a:extLst>
          </p:cNvPr>
          <p:cNvSpPr txBox="1"/>
          <p:nvPr/>
        </p:nvSpPr>
        <p:spPr>
          <a:xfrm>
            <a:off x="7226857" y="2795261"/>
            <a:ext cx="20926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they became interested in the subject and what they hope to get out of the course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49D088-BD93-46AE-9DDB-9D89BE2FD206}"/>
              </a:ext>
            </a:extLst>
          </p:cNvPr>
          <p:cNvSpPr txBox="1"/>
          <p:nvPr/>
        </p:nvSpPr>
        <p:spPr>
          <a:xfrm>
            <a:off x="5113022" y="4708563"/>
            <a:ext cx="23996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and enthusiasm in maths with evidence of independent study or maths prizes</a:t>
            </a:r>
          </a:p>
        </p:txBody>
      </p:sp>
    </p:spTree>
    <p:extLst>
      <p:ext uri="{BB962C8B-B14F-4D97-AF65-F5344CB8AC3E}">
        <p14:creationId xmlns:p14="http://schemas.microsoft.com/office/powerpoint/2010/main" val="2708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Statement: Top Tips</a:t>
            </a:r>
          </a:p>
        </p:txBody>
      </p:sp>
      <p:pic>
        <p:nvPicPr>
          <p:cNvPr id="6" name="Picture 5" descr="hoc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21" y="1199807"/>
            <a:ext cx="4731664" cy="47316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CD153-8031-4C98-A127-7E72470AEF20}"/>
              </a:ext>
            </a:extLst>
          </p:cNvPr>
          <p:cNvGrpSpPr/>
          <p:nvPr/>
        </p:nvGrpSpPr>
        <p:grpSpPr>
          <a:xfrm>
            <a:off x="412039" y="860063"/>
            <a:ext cx="5524304" cy="4931137"/>
            <a:chOff x="3854127" y="-124510"/>
            <a:chExt cx="4213548" cy="4458385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1C8572AA-2246-4A36-BEE8-F29EA2A2416E}"/>
                </a:ext>
              </a:extLst>
            </p:cNvPr>
            <p:cNvSpPr/>
            <p:nvPr/>
          </p:nvSpPr>
          <p:spPr>
            <a:xfrm>
              <a:off x="4867275" y="447675"/>
              <a:ext cx="3200400" cy="3886200"/>
            </a:xfrm>
            <a:prstGeom prst="roundRect">
              <a:avLst/>
            </a:prstGeom>
            <a:solidFill>
              <a:srgbClr val="D8ACF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6F114F-FFF9-4637-96A3-8E74A8B330AC}"/>
                </a:ext>
              </a:extLst>
            </p:cNvPr>
            <p:cNvSpPr txBox="1"/>
            <p:nvPr/>
          </p:nvSpPr>
          <p:spPr>
            <a:xfrm>
              <a:off x="5095875" y="694640"/>
              <a:ext cx="2971800" cy="417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try to be funny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E8400F-93A2-4405-A472-C06B0A4B668C}"/>
                </a:ext>
              </a:extLst>
            </p:cNvPr>
            <p:cNvSpPr txBox="1"/>
            <p:nvPr/>
          </p:nvSpPr>
          <p:spPr>
            <a:xfrm>
              <a:off x="5095875" y="1342608"/>
              <a:ext cx="2971800" cy="75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mention individual institutions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A32D87-70D7-485E-8025-442760B106D3}"/>
                </a:ext>
              </a:extLst>
            </p:cNvPr>
            <p:cNvSpPr txBox="1"/>
            <p:nvPr/>
          </p:nvSpPr>
          <p:spPr>
            <a:xfrm>
              <a:off x="5095875" y="2227362"/>
              <a:ext cx="2971800" cy="75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write a chronological history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91040-13E0-4758-9BC7-0E282DD29557}"/>
                </a:ext>
              </a:extLst>
            </p:cNvPr>
            <p:cNvSpPr txBox="1"/>
            <p:nvPr/>
          </p:nvSpPr>
          <p:spPr>
            <a:xfrm>
              <a:off x="5095875" y="3163134"/>
              <a:ext cx="2971800" cy="417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waste characters!</a:t>
              </a:r>
            </a:p>
          </p:txBody>
        </p:sp>
        <p:sp>
          <p:nvSpPr>
            <p:cNvPr id="18" name="Multiply 9">
              <a:extLst>
                <a:ext uri="{FF2B5EF4-FFF2-40B4-BE49-F238E27FC236}">
                  <a16:creationId xmlns:a16="http://schemas.microsoft.com/office/drawing/2014/main" id="{881AB239-F206-4B1E-896D-41CAE3BF6CDB}"/>
                </a:ext>
              </a:extLst>
            </p:cNvPr>
            <p:cNvSpPr/>
            <p:nvPr/>
          </p:nvSpPr>
          <p:spPr>
            <a:xfrm>
              <a:off x="3854127" y="-124510"/>
              <a:ext cx="1851348" cy="1851348"/>
            </a:xfrm>
            <a:prstGeom prst="mathMultiply">
              <a:avLst>
                <a:gd name="adj1" fmla="val 13927"/>
              </a:avLst>
            </a:prstGeom>
            <a:solidFill>
              <a:srgbClr val="AA2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06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Statement: Top Tips</a:t>
            </a:r>
          </a:p>
        </p:txBody>
      </p:sp>
      <p:pic>
        <p:nvPicPr>
          <p:cNvPr id="7" name="Picture 6" descr="mag gla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42" y="3284455"/>
            <a:ext cx="3573551" cy="3573551"/>
          </a:xfrm>
          <a:prstGeom prst="rect">
            <a:avLst/>
          </a:prstGeom>
        </p:spPr>
      </p:pic>
      <p:pic>
        <p:nvPicPr>
          <p:cNvPr id="9" name="Picture 8" descr="vi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4" y="1624125"/>
            <a:ext cx="1660332" cy="1660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B8BC07-A25A-4260-AF90-4757AFA4A018}"/>
              </a:ext>
            </a:extLst>
          </p:cNvPr>
          <p:cNvGrpSpPr/>
          <p:nvPr/>
        </p:nvGrpSpPr>
        <p:grpSpPr>
          <a:xfrm>
            <a:off x="332881" y="1030515"/>
            <a:ext cx="6064827" cy="5021942"/>
            <a:chOff x="182260" y="56156"/>
            <a:chExt cx="5858972" cy="3815453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ED5611F7-1B2F-4833-801C-3F2752A6C40F}"/>
                </a:ext>
              </a:extLst>
            </p:cNvPr>
            <p:cNvSpPr/>
            <p:nvPr/>
          </p:nvSpPr>
          <p:spPr>
            <a:xfrm>
              <a:off x="314091" y="155643"/>
              <a:ext cx="5573544" cy="3715966"/>
            </a:xfrm>
            <a:prstGeom prst="roundRect">
              <a:avLst/>
            </a:prstGeom>
            <a:solidFill>
              <a:srgbClr val="D8ACF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0B50A2-4CDF-4C19-B48B-395E4CBFA841}"/>
                </a:ext>
              </a:extLst>
            </p:cNvPr>
            <p:cNvSpPr/>
            <p:nvPr/>
          </p:nvSpPr>
          <p:spPr>
            <a:xfrm>
              <a:off x="220259" y="306021"/>
              <a:ext cx="5223349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Be original and avoid generalisations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8715D0-A153-44AF-A999-B2ADD0458C29}"/>
                </a:ext>
              </a:extLst>
            </p:cNvPr>
            <p:cNvSpPr/>
            <p:nvPr/>
          </p:nvSpPr>
          <p:spPr>
            <a:xfrm>
              <a:off x="226084" y="1087754"/>
              <a:ext cx="5389289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Be specific; use examples and give evidence!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1202D6-A507-41E1-82E4-08ABA19ECEA7}"/>
                </a:ext>
              </a:extLst>
            </p:cNvPr>
            <p:cNvSpPr/>
            <p:nvPr/>
          </p:nvSpPr>
          <p:spPr>
            <a:xfrm>
              <a:off x="220259" y="1896323"/>
              <a:ext cx="5667376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Interests and hobbies should be relevant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EEA833-84D5-4E96-B9C1-D27EEB2C3C56}"/>
                </a:ext>
              </a:extLst>
            </p:cNvPr>
            <p:cNvSpPr/>
            <p:nvPr/>
          </p:nvSpPr>
          <p:spPr>
            <a:xfrm>
              <a:off x="182260" y="2692121"/>
              <a:ext cx="5743371" cy="91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 want to hear about their aptitude for the subject, not why the subject is worthy of studying</a:t>
              </a: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D451C6-F31B-442E-84FA-433CBE1E6A02}"/>
                </a:ext>
              </a:extLst>
            </p:cNvPr>
            <p:cNvSpPr/>
            <p:nvPr/>
          </p:nvSpPr>
          <p:spPr>
            <a:xfrm rot="18746725">
              <a:off x="5117741" y="316362"/>
              <a:ext cx="1183698" cy="663285"/>
            </a:xfrm>
            <a:custGeom>
              <a:avLst/>
              <a:gdLst>
                <a:gd name="connsiteX0" fmla="*/ 1179109 w 1183698"/>
                <a:gd name="connsiteY0" fmla="*/ 373741 h 663285"/>
                <a:gd name="connsiteX1" fmla="*/ 1183698 w 1183698"/>
                <a:gd name="connsiteY1" fmla="*/ 643319 h 663285"/>
                <a:gd name="connsiteX2" fmla="*/ 10747 w 1183698"/>
                <a:gd name="connsiteY2" fmla="*/ 663285 h 663285"/>
                <a:gd name="connsiteX3" fmla="*/ 10199 w 1183698"/>
                <a:gd name="connsiteY3" fmla="*/ 631120 h 663285"/>
                <a:gd name="connsiteX4" fmla="*/ 0 w 1183698"/>
                <a:gd name="connsiteY4" fmla="*/ 631120 h 663285"/>
                <a:gd name="connsiteX5" fmla="*/ 0 w 1183698"/>
                <a:gd name="connsiteY5" fmla="*/ 0 h 663285"/>
                <a:gd name="connsiteX6" fmla="*/ 238229 w 1183698"/>
                <a:gd name="connsiteY6" fmla="*/ 0 h 663285"/>
                <a:gd name="connsiteX7" fmla="*/ 238229 w 1183698"/>
                <a:gd name="connsiteY7" fmla="*/ 389758 h 6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3698" h="663285">
                  <a:moveTo>
                    <a:pt x="1179109" y="373741"/>
                  </a:moveTo>
                  <a:lnTo>
                    <a:pt x="1183698" y="643319"/>
                  </a:lnTo>
                  <a:lnTo>
                    <a:pt x="10747" y="663285"/>
                  </a:lnTo>
                  <a:lnTo>
                    <a:pt x="10199" y="631120"/>
                  </a:lnTo>
                  <a:lnTo>
                    <a:pt x="0" y="631120"/>
                  </a:lnTo>
                  <a:lnTo>
                    <a:pt x="0" y="0"/>
                  </a:lnTo>
                  <a:lnTo>
                    <a:pt x="238229" y="0"/>
                  </a:lnTo>
                  <a:lnTo>
                    <a:pt x="238229" y="389758"/>
                  </a:lnTo>
                  <a:close/>
                </a:path>
              </a:pathLst>
            </a:custGeom>
            <a:solidFill>
              <a:srgbClr val="0063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86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70" y="1515592"/>
            <a:ext cx="6820288" cy="1143000"/>
          </a:xfrm>
        </p:spPr>
        <p:txBody>
          <a:bodyPr/>
          <a:lstStyle/>
          <a:p>
            <a:r>
              <a:rPr lang="en-US" dirty="0"/>
              <a:t>Top Tips for Reference Writing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18452" y="2087092"/>
            <a:ext cx="3573549" cy="26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1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Writing: Top Tips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38221" y="1199807"/>
            <a:ext cx="4112263" cy="47316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CD153-8031-4C98-A127-7E72470AEF20}"/>
              </a:ext>
            </a:extLst>
          </p:cNvPr>
          <p:cNvGrpSpPr/>
          <p:nvPr/>
        </p:nvGrpSpPr>
        <p:grpSpPr>
          <a:xfrm>
            <a:off x="412039" y="860063"/>
            <a:ext cx="6199117" cy="5091872"/>
            <a:chOff x="3854127" y="-124510"/>
            <a:chExt cx="4728247" cy="4603710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1C8572AA-2246-4A36-BEE8-F29EA2A2416E}"/>
                </a:ext>
              </a:extLst>
            </p:cNvPr>
            <p:cNvSpPr/>
            <p:nvPr/>
          </p:nvSpPr>
          <p:spPr>
            <a:xfrm>
              <a:off x="4850591" y="593000"/>
              <a:ext cx="3731783" cy="3886200"/>
            </a:xfrm>
            <a:prstGeom prst="roundRect">
              <a:avLst/>
            </a:prstGeom>
            <a:solidFill>
              <a:srgbClr val="D8ACF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6F114F-FFF9-4637-96A3-8E74A8B330AC}"/>
                </a:ext>
              </a:extLst>
            </p:cNvPr>
            <p:cNvSpPr txBox="1"/>
            <p:nvPr/>
          </p:nvSpPr>
          <p:spPr>
            <a:xfrm>
              <a:off x="5095875" y="694640"/>
              <a:ext cx="2971800" cy="417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E8400F-93A2-4405-A472-C06B0A4B668C}"/>
                </a:ext>
              </a:extLst>
            </p:cNvPr>
            <p:cNvSpPr txBox="1"/>
            <p:nvPr/>
          </p:nvSpPr>
          <p:spPr>
            <a:xfrm>
              <a:off x="5446972" y="796483"/>
              <a:ext cx="2971800" cy="41740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400" b="1" dirty="0">
                  <a:solidFill>
                    <a:schemeClr val="tx2"/>
                  </a:solidFill>
                  <a:latin typeface="Arial"/>
                  <a:cs typeface="Arial"/>
                </a:rPr>
                <a:t>Don’t use URLS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A32D87-70D7-485E-8025-442760B106D3}"/>
                </a:ext>
              </a:extLst>
            </p:cNvPr>
            <p:cNvSpPr txBox="1"/>
            <p:nvPr/>
          </p:nvSpPr>
          <p:spPr>
            <a:xfrm>
              <a:off x="5095874" y="2534194"/>
              <a:ext cx="3425687" cy="108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Don’t forget to change pronouns and names if copy-pasting!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91040-13E0-4758-9BC7-0E282DD29557}"/>
                </a:ext>
              </a:extLst>
            </p:cNvPr>
            <p:cNvSpPr txBox="1"/>
            <p:nvPr/>
          </p:nvSpPr>
          <p:spPr>
            <a:xfrm>
              <a:off x="5095875" y="1409627"/>
              <a:ext cx="3425689" cy="108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Don’t write too much about the school and not enough about the applicant</a:t>
              </a:r>
            </a:p>
          </p:txBody>
        </p:sp>
        <p:sp>
          <p:nvSpPr>
            <p:cNvPr id="18" name="Multiply 9">
              <a:extLst>
                <a:ext uri="{FF2B5EF4-FFF2-40B4-BE49-F238E27FC236}">
                  <a16:creationId xmlns:a16="http://schemas.microsoft.com/office/drawing/2014/main" id="{881AB239-F206-4B1E-896D-41CAE3BF6CDB}"/>
                </a:ext>
              </a:extLst>
            </p:cNvPr>
            <p:cNvSpPr/>
            <p:nvPr/>
          </p:nvSpPr>
          <p:spPr>
            <a:xfrm>
              <a:off x="3854127" y="-124510"/>
              <a:ext cx="1851348" cy="1851348"/>
            </a:xfrm>
            <a:prstGeom prst="mathMultiply">
              <a:avLst>
                <a:gd name="adj1" fmla="val 13927"/>
              </a:avLst>
            </a:prstGeom>
            <a:solidFill>
              <a:srgbClr val="AA2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5F2ED2-D73A-4931-AC80-0E7F0FC1770C}"/>
              </a:ext>
            </a:extLst>
          </p:cNvPr>
          <p:cNvSpPr txBox="1"/>
          <p:nvPr/>
        </p:nvSpPr>
        <p:spPr>
          <a:xfrm>
            <a:off x="2040071" y="5111274"/>
            <a:ext cx="420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overstate the case</a:t>
            </a:r>
          </a:p>
        </p:txBody>
      </p:sp>
    </p:spTree>
    <p:extLst>
      <p:ext uri="{BB962C8B-B14F-4D97-AF65-F5344CB8AC3E}">
        <p14:creationId xmlns:p14="http://schemas.microsoft.com/office/powerpoint/2010/main" val="27848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Writing: Top Tips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26038" y="3284455"/>
            <a:ext cx="2842958" cy="35735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B8BC07-A25A-4260-AF90-4757AFA4A018}"/>
              </a:ext>
            </a:extLst>
          </p:cNvPr>
          <p:cNvGrpSpPr/>
          <p:nvPr/>
        </p:nvGrpSpPr>
        <p:grpSpPr>
          <a:xfrm>
            <a:off x="828740" y="1030515"/>
            <a:ext cx="6064826" cy="5000049"/>
            <a:chOff x="182261" y="56156"/>
            <a:chExt cx="5858971" cy="3798820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ED5611F7-1B2F-4833-801C-3F2752A6C40F}"/>
                </a:ext>
              </a:extLst>
            </p:cNvPr>
            <p:cNvSpPr/>
            <p:nvPr/>
          </p:nvSpPr>
          <p:spPr>
            <a:xfrm>
              <a:off x="182261" y="139010"/>
              <a:ext cx="5573544" cy="3715966"/>
            </a:xfrm>
            <a:prstGeom prst="roundRect">
              <a:avLst/>
            </a:prstGeom>
            <a:solidFill>
              <a:srgbClr val="D8ACF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0B50A2-4CDF-4C19-B48B-395E4CBFA841}"/>
                </a:ext>
              </a:extLst>
            </p:cNvPr>
            <p:cNvSpPr/>
            <p:nvPr/>
          </p:nvSpPr>
          <p:spPr>
            <a:xfrm>
              <a:off x="220259" y="306021"/>
              <a:ext cx="5223349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specific; use examples and give evidence!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8715D0-A153-44AF-A999-B2ADD0458C29}"/>
                </a:ext>
              </a:extLst>
            </p:cNvPr>
            <p:cNvSpPr/>
            <p:nvPr/>
          </p:nvSpPr>
          <p:spPr>
            <a:xfrm>
              <a:off x="226084" y="1087754"/>
              <a:ext cx="5389289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Tell us if there is a story behind the applicant’s grade profile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1202D6-A507-41E1-82E4-08ABA19ECEA7}"/>
                </a:ext>
              </a:extLst>
            </p:cNvPr>
            <p:cNvSpPr/>
            <p:nvPr/>
          </p:nvSpPr>
          <p:spPr>
            <a:xfrm>
              <a:off x="220259" y="1896323"/>
              <a:ext cx="5389290" cy="63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>
                <a:spcBef>
                  <a:spcPct val="50000"/>
                </a:spcBef>
                <a:defRPr/>
              </a:pPr>
              <a:r>
                <a:rPr lang="en-GB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Explain what makes the applicant stand out beyond their grades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EEA833-84D5-4E96-B9C1-D27EEB2C3C56}"/>
                </a:ext>
              </a:extLst>
            </p:cNvPr>
            <p:cNvSpPr/>
            <p:nvPr/>
          </p:nvSpPr>
          <p:spPr>
            <a:xfrm>
              <a:off x="226084" y="2704892"/>
              <a:ext cx="5217523" cy="91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9725" lvl="1" indent="0">
                <a:spcBef>
                  <a:spcPct val="50000"/>
                </a:spcBef>
                <a:buNone/>
                <a:defRPr/>
              </a:pPr>
              <a:r>
                <a:rPr lang="en-GB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 things in the reference to save space in the personal statement</a:t>
              </a: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D451C6-F31B-442E-84FA-433CBE1E6A02}"/>
                </a:ext>
              </a:extLst>
            </p:cNvPr>
            <p:cNvSpPr/>
            <p:nvPr/>
          </p:nvSpPr>
          <p:spPr>
            <a:xfrm rot="18746725">
              <a:off x="5117741" y="316362"/>
              <a:ext cx="1183698" cy="663285"/>
            </a:xfrm>
            <a:custGeom>
              <a:avLst/>
              <a:gdLst>
                <a:gd name="connsiteX0" fmla="*/ 1179109 w 1183698"/>
                <a:gd name="connsiteY0" fmla="*/ 373741 h 663285"/>
                <a:gd name="connsiteX1" fmla="*/ 1183698 w 1183698"/>
                <a:gd name="connsiteY1" fmla="*/ 643319 h 663285"/>
                <a:gd name="connsiteX2" fmla="*/ 10747 w 1183698"/>
                <a:gd name="connsiteY2" fmla="*/ 663285 h 663285"/>
                <a:gd name="connsiteX3" fmla="*/ 10199 w 1183698"/>
                <a:gd name="connsiteY3" fmla="*/ 631120 h 663285"/>
                <a:gd name="connsiteX4" fmla="*/ 0 w 1183698"/>
                <a:gd name="connsiteY4" fmla="*/ 631120 h 663285"/>
                <a:gd name="connsiteX5" fmla="*/ 0 w 1183698"/>
                <a:gd name="connsiteY5" fmla="*/ 0 h 663285"/>
                <a:gd name="connsiteX6" fmla="*/ 238229 w 1183698"/>
                <a:gd name="connsiteY6" fmla="*/ 0 h 663285"/>
                <a:gd name="connsiteX7" fmla="*/ 238229 w 1183698"/>
                <a:gd name="connsiteY7" fmla="*/ 389758 h 6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3698" h="663285">
                  <a:moveTo>
                    <a:pt x="1179109" y="373741"/>
                  </a:moveTo>
                  <a:lnTo>
                    <a:pt x="1183698" y="643319"/>
                  </a:lnTo>
                  <a:lnTo>
                    <a:pt x="10747" y="663285"/>
                  </a:lnTo>
                  <a:lnTo>
                    <a:pt x="10199" y="631120"/>
                  </a:lnTo>
                  <a:lnTo>
                    <a:pt x="0" y="631120"/>
                  </a:lnTo>
                  <a:lnTo>
                    <a:pt x="0" y="0"/>
                  </a:lnTo>
                  <a:lnTo>
                    <a:pt x="238229" y="0"/>
                  </a:lnTo>
                  <a:lnTo>
                    <a:pt x="238229" y="389758"/>
                  </a:lnTo>
                  <a:close/>
                </a:path>
              </a:pathLst>
            </a:custGeom>
            <a:solidFill>
              <a:srgbClr val="0063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tree in a garden&#10;&#10;Description automatically generated">
            <a:extLst>
              <a:ext uri="{FF2B5EF4-FFF2-40B4-BE49-F238E27FC236}">
                <a16:creationId xmlns:a16="http://schemas.microsoft.com/office/drawing/2014/main" id="{66808FDC-AE1C-4AE9-A56E-D3CD47A15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0" t="3804" r="41268" b="7259"/>
          <a:stretch/>
        </p:blipFill>
        <p:spPr>
          <a:xfrm>
            <a:off x="10168996" y="1322581"/>
            <a:ext cx="2023004" cy="20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414</Words>
  <Application>Microsoft Macintosh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office theme</vt:lpstr>
      <vt:lpstr>Office Theme</vt:lpstr>
      <vt:lpstr>Personal Statements &amp; References</vt:lpstr>
      <vt:lpstr>Why is the Personal Statement Important?</vt:lpstr>
      <vt:lpstr>PowerPoint Presentation</vt:lpstr>
      <vt:lpstr>PowerPoint Presentation</vt:lpstr>
      <vt:lpstr>Personal Statement: Top Tips</vt:lpstr>
      <vt:lpstr>Personal Statement: Top Tips</vt:lpstr>
      <vt:lpstr>Top Tips for Reference Writing</vt:lpstr>
      <vt:lpstr>Reference Writing: Top Tips</vt:lpstr>
      <vt:lpstr>Reference Writing: Top Tips</vt:lpstr>
      <vt:lpstr>Impacts of Covid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WILKINSON, FRANKIE M.</cp:lastModifiedBy>
  <cp:revision>45</cp:revision>
  <dcterms:created xsi:type="dcterms:W3CDTF">2021-12-15T14:32:15Z</dcterms:created>
  <dcterms:modified xsi:type="dcterms:W3CDTF">2022-01-05T16:57:13Z</dcterms:modified>
</cp:coreProperties>
</file>