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3"/>
  </p:handoutMasterIdLst>
  <p:sldIdLst>
    <p:sldId id="265" r:id="rId5"/>
    <p:sldId id="321" r:id="rId6"/>
    <p:sldId id="313" r:id="rId7"/>
    <p:sldId id="379" r:id="rId8"/>
    <p:sldId id="288" r:id="rId9"/>
    <p:sldId id="323" r:id="rId10"/>
    <p:sldId id="326" r:id="rId11"/>
    <p:sldId id="328" r:id="rId12"/>
    <p:sldId id="329" r:id="rId13"/>
    <p:sldId id="330" r:id="rId14"/>
    <p:sldId id="327" r:id="rId15"/>
    <p:sldId id="282" r:id="rId16"/>
    <p:sldId id="322" r:id="rId17"/>
    <p:sldId id="281" r:id="rId18"/>
    <p:sldId id="325" r:id="rId19"/>
    <p:sldId id="324" r:id="rId20"/>
    <p:sldId id="283" r:id="rId21"/>
    <p:sldId id="286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McCollum" initials="TM" lastIdx="1" clrIdx="0">
    <p:extLst>
      <p:ext uri="{19B8F6BF-5375-455C-9EA6-DF929625EA0E}">
        <p15:presenceInfo xmlns:p15="http://schemas.microsoft.com/office/powerpoint/2012/main" userId="dd6755b7b37340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46D"/>
    <a:srgbClr val="B5AAA7"/>
    <a:srgbClr val="002A41"/>
    <a:srgbClr val="AF0822"/>
    <a:srgbClr val="FFCE2D"/>
    <a:srgbClr val="9F9B4F"/>
    <a:srgbClr val="109DEC"/>
    <a:srgbClr val="54135A"/>
    <a:srgbClr val="FFCC00"/>
    <a:srgbClr val="A1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E81EF-45F8-685B-5F59-F03EBF9A71CF}" v="22" dt="2025-04-29T08:41:31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Career Development Programme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26E4-4CAB-901F-F9EDFB709992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2-26E4-4CAB-901F-F9EDFB709992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26E4-4CAB-901F-F9EDFB7099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4F7D-42D1-A54D-4F5834DBE2A0}"/>
              </c:ext>
            </c:extLst>
          </c:dPt>
          <c:cat>
            <c:strRef>
              <c:f>Sheet1!$A$2:$A$5</c:f>
              <c:strCache>
                <c:ptCount val="3"/>
                <c:pt idx="0">
                  <c:v>Term 1</c:v>
                </c:pt>
                <c:pt idx="1">
                  <c:v>Term 2</c:v>
                </c:pt>
                <c:pt idx="2">
                  <c:v>Term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4-4CAB-901F-F9EDFB709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30T16:59:32.143" idx="1">
    <p:pos x="5815" y="40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5B78-A936-468D-8604-5994EA87D92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531253-44D7-4269-A27F-2B6193FC2AE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900"/>
            <a:t> OVERVIEW of team</a:t>
          </a:r>
          <a:endParaRPr lang="en-US" sz="1900"/>
        </a:p>
      </dgm:t>
    </dgm:pt>
    <dgm:pt modelId="{A860BAEB-131B-47AB-984D-0EF089471F51}" type="parTrans" cxnId="{DC948C50-EEC5-4C83-AAC0-72237E68A6AB}">
      <dgm:prSet/>
      <dgm:spPr/>
      <dgm:t>
        <a:bodyPr/>
        <a:lstStyle/>
        <a:p>
          <a:endParaRPr lang="en-US"/>
        </a:p>
      </dgm:t>
    </dgm:pt>
    <dgm:pt modelId="{8131F6B1-5D19-4657-B387-3633D5E12F9E}" type="sibTrans" cxnId="{DC948C50-EEC5-4C83-AAC0-72237E68A6AB}">
      <dgm:prSet/>
      <dgm:spPr/>
      <dgm:t>
        <a:bodyPr/>
        <a:lstStyle/>
        <a:p>
          <a:endParaRPr lang="en-US"/>
        </a:p>
      </dgm:t>
    </dgm:pt>
    <dgm:pt modelId="{A509434D-0281-475D-9384-0EAA98D555C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900" dirty="0"/>
            <a:t>CPD module and career support</a:t>
          </a:r>
          <a:endParaRPr lang="en-US" sz="1400" dirty="0"/>
        </a:p>
      </dgm:t>
    </dgm:pt>
    <dgm:pt modelId="{6E4B2EBD-A822-4BEB-892F-379560DFA482}" type="parTrans" cxnId="{A163E2F4-9208-4C61-8C20-8F7632B5DAEA}">
      <dgm:prSet/>
      <dgm:spPr/>
      <dgm:t>
        <a:bodyPr/>
        <a:lstStyle/>
        <a:p>
          <a:endParaRPr lang="en-US"/>
        </a:p>
      </dgm:t>
    </dgm:pt>
    <dgm:pt modelId="{5BD70B0D-CFE5-485E-A442-D13C1130CB3B}" type="sibTrans" cxnId="{A163E2F4-9208-4C61-8C20-8F7632B5DAEA}">
      <dgm:prSet/>
      <dgm:spPr/>
      <dgm:t>
        <a:bodyPr/>
        <a:lstStyle/>
        <a:p>
          <a:endParaRPr lang="en-US"/>
        </a:p>
      </dgm:t>
    </dgm:pt>
    <dgm:pt modelId="{73EF0756-6B75-4F03-BD7E-F43FDCCC46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STRATEGIC CONSULTING projects</a:t>
          </a:r>
          <a:endParaRPr lang="en-US" dirty="0"/>
        </a:p>
      </dgm:t>
    </dgm:pt>
    <dgm:pt modelId="{A28E7238-2188-4EA9-BE43-A318FE02D214}" type="parTrans" cxnId="{C39DE61F-621C-425C-8247-9529EF95CB12}">
      <dgm:prSet/>
      <dgm:spPr/>
      <dgm:t>
        <a:bodyPr/>
        <a:lstStyle/>
        <a:p>
          <a:endParaRPr lang="en-US"/>
        </a:p>
      </dgm:t>
    </dgm:pt>
    <dgm:pt modelId="{971A8770-2EE2-4A1E-8FBC-877C3B44C62A}" type="sibTrans" cxnId="{C39DE61F-621C-425C-8247-9529EF95CB12}">
      <dgm:prSet/>
      <dgm:spPr/>
      <dgm:t>
        <a:bodyPr/>
        <a:lstStyle/>
        <a:p>
          <a:endParaRPr lang="en-US"/>
        </a:p>
      </dgm:t>
    </dgm:pt>
    <dgm:pt modelId="{9BB02C50-D0EF-417D-9976-E9DFEFD327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Prepare for your </a:t>
          </a:r>
          <a:r>
            <a:rPr lang="en-GB" err="1"/>
            <a:t>mba</a:t>
          </a:r>
          <a:endParaRPr lang="en-US"/>
        </a:p>
      </dgm:t>
    </dgm:pt>
    <dgm:pt modelId="{DB44F10C-9337-4980-9F5C-6F4F4BE793C6}" type="parTrans" cxnId="{4917D270-593E-472D-B204-12BBB404863C}">
      <dgm:prSet/>
      <dgm:spPr/>
      <dgm:t>
        <a:bodyPr/>
        <a:lstStyle/>
        <a:p>
          <a:endParaRPr lang="en-US"/>
        </a:p>
      </dgm:t>
    </dgm:pt>
    <dgm:pt modelId="{FD7096DF-E6D0-424D-99F3-F9E9DB9F95C0}" type="sibTrans" cxnId="{4917D270-593E-472D-B204-12BBB404863C}">
      <dgm:prSet/>
      <dgm:spPr/>
      <dgm:t>
        <a:bodyPr/>
        <a:lstStyle/>
        <a:p>
          <a:endParaRPr lang="en-US"/>
        </a:p>
      </dgm:t>
    </dgm:pt>
    <dgm:pt modelId="{EEDD9F9D-7971-4209-90B8-3BDCD0350E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Questions</a:t>
          </a:r>
          <a:endParaRPr lang="en-US"/>
        </a:p>
      </dgm:t>
    </dgm:pt>
    <dgm:pt modelId="{B518067C-69FD-496F-AA2F-4CDF4788396F}" type="parTrans" cxnId="{94CA966C-4392-4454-BD71-26A77E3030F5}">
      <dgm:prSet/>
      <dgm:spPr/>
      <dgm:t>
        <a:bodyPr/>
        <a:lstStyle/>
        <a:p>
          <a:endParaRPr lang="en-US"/>
        </a:p>
      </dgm:t>
    </dgm:pt>
    <dgm:pt modelId="{0F9AD885-5778-4C0D-85B4-A12D789C9D12}" type="sibTrans" cxnId="{94CA966C-4392-4454-BD71-26A77E3030F5}">
      <dgm:prSet/>
      <dgm:spPr/>
      <dgm:t>
        <a:bodyPr/>
        <a:lstStyle/>
        <a:p>
          <a:endParaRPr lang="en-US"/>
        </a:p>
      </dgm:t>
    </dgm:pt>
    <dgm:pt modelId="{E5FDA181-D901-40B7-A68A-C4F567B20034}" type="pres">
      <dgm:prSet presAssocID="{259B5B78-A936-468D-8604-5994EA87D92D}" presName="root" presStyleCnt="0">
        <dgm:presLayoutVars>
          <dgm:dir/>
          <dgm:resizeHandles val="exact"/>
        </dgm:presLayoutVars>
      </dgm:prSet>
      <dgm:spPr/>
    </dgm:pt>
    <dgm:pt modelId="{63226D6B-90DD-4ED5-9083-881703323AB1}" type="pres">
      <dgm:prSet presAssocID="{DD531253-44D7-4269-A27F-2B6193FC2AE8}" presName="compNode" presStyleCnt="0"/>
      <dgm:spPr/>
    </dgm:pt>
    <dgm:pt modelId="{111F920B-E9B7-4CB8-9BFC-29F16025E39B}" type="pres">
      <dgm:prSet presAssocID="{DD531253-44D7-4269-A27F-2B6193FC2AE8}" presName="iconBgRect" presStyleLbl="bgShp" presStyleIdx="0" presStyleCnt="5"/>
      <dgm:spPr/>
    </dgm:pt>
    <dgm:pt modelId="{1D5B4429-0654-4F2E-88F5-0CFA153DE06C}" type="pres">
      <dgm:prSet presAssocID="{DD531253-44D7-4269-A27F-2B6193FC2AE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0AB5B26-2B46-468B-8725-C60BC5336047}" type="pres">
      <dgm:prSet presAssocID="{DD531253-44D7-4269-A27F-2B6193FC2AE8}" presName="spaceRect" presStyleCnt="0"/>
      <dgm:spPr/>
    </dgm:pt>
    <dgm:pt modelId="{341C9145-9B6D-4FBD-B525-E6CB60310FBF}" type="pres">
      <dgm:prSet presAssocID="{DD531253-44D7-4269-A27F-2B6193FC2AE8}" presName="textRect" presStyleLbl="revTx" presStyleIdx="0" presStyleCnt="5">
        <dgm:presLayoutVars>
          <dgm:chMax val="1"/>
          <dgm:chPref val="1"/>
        </dgm:presLayoutVars>
      </dgm:prSet>
      <dgm:spPr/>
    </dgm:pt>
    <dgm:pt modelId="{C0E1FFA5-59D9-4742-ACDF-00BDB7E06845}" type="pres">
      <dgm:prSet presAssocID="{8131F6B1-5D19-4657-B387-3633D5E12F9E}" presName="sibTrans" presStyleCnt="0"/>
      <dgm:spPr/>
    </dgm:pt>
    <dgm:pt modelId="{13F7EB98-EAB2-4547-8C97-13F786D6D2E3}" type="pres">
      <dgm:prSet presAssocID="{A509434D-0281-475D-9384-0EAA98D555C4}" presName="compNode" presStyleCnt="0"/>
      <dgm:spPr/>
    </dgm:pt>
    <dgm:pt modelId="{B6ABCE4E-CBB3-4BAB-8DD8-4D135341D23D}" type="pres">
      <dgm:prSet presAssocID="{A509434D-0281-475D-9384-0EAA98D555C4}" presName="iconBgRect" presStyleLbl="bgShp" presStyleIdx="1" presStyleCnt="5"/>
      <dgm:spPr/>
    </dgm:pt>
    <dgm:pt modelId="{92E9B77A-E34D-4C26-A65A-97C8521F928A}" type="pres">
      <dgm:prSet presAssocID="{A509434D-0281-475D-9384-0EAA98D555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601483E-5EBC-499B-874C-1EE94421EA36}" type="pres">
      <dgm:prSet presAssocID="{A509434D-0281-475D-9384-0EAA98D555C4}" presName="spaceRect" presStyleCnt="0"/>
      <dgm:spPr/>
    </dgm:pt>
    <dgm:pt modelId="{C683C223-2B92-4DE1-8A6A-D301FCCD1A5B}" type="pres">
      <dgm:prSet presAssocID="{A509434D-0281-475D-9384-0EAA98D555C4}" presName="textRect" presStyleLbl="revTx" presStyleIdx="1" presStyleCnt="5">
        <dgm:presLayoutVars>
          <dgm:chMax val="1"/>
          <dgm:chPref val="1"/>
        </dgm:presLayoutVars>
      </dgm:prSet>
      <dgm:spPr/>
    </dgm:pt>
    <dgm:pt modelId="{423E2689-D88B-4819-BEB0-5CEBB925FAD2}" type="pres">
      <dgm:prSet presAssocID="{5BD70B0D-CFE5-485E-A442-D13C1130CB3B}" presName="sibTrans" presStyleCnt="0"/>
      <dgm:spPr/>
    </dgm:pt>
    <dgm:pt modelId="{8B60AAC1-C7C7-4F29-A0EE-94B4B36E1EB5}" type="pres">
      <dgm:prSet presAssocID="{73EF0756-6B75-4F03-BD7E-F43FDCCC463D}" presName="compNode" presStyleCnt="0"/>
      <dgm:spPr/>
    </dgm:pt>
    <dgm:pt modelId="{9FED65D9-A56A-42C3-BA9E-23EDBB36C076}" type="pres">
      <dgm:prSet presAssocID="{73EF0756-6B75-4F03-BD7E-F43FDCCC463D}" presName="iconBgRect" presStyleLbl="bgShp" presStyleIdx="2" presStyleCnt="5"/>
      <dgm:spPr/>
    </dgm:pt>
    <dgm:pt modelId="{2473FA43-1C6C-40B6-A16B-4DB546B84D0C}" type="pres">
      <dgm:prSet presAssocID="{73EF0756-6B75-4F03-BD7E-F43FDCCC463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3F9825C-41E4-4EA8-B182-8E8A55E4F8B3}" type="pres">
      <dgm:prSet presAssocID="{73EF0756-6B75-4F03-BD7E-F43FDCCC463D}" presName="spaceRect" presStyleCnt="0"/>
      <dgm:spPr/>
    </dgm:pt>
    <dgm:pt modelId="{2844EC67-B7BE-4043-83BE-5147E50FEF55}" type="pres">
      <dgm:prSet presAssocID="{73EF0756-6B75-4F03-BD7E-F43FDCCC463D}" presName="textRect" presStyleLbl="revTx" presStyleIdx="2" presStyleCnt="5">
        <dgm:presLayoutVars>
          <dgm:chMax val="1"/>
          <dgm:chPref val="1"/>
        </dgm:presLayoutVars>
      </dgm:prSet>
      <dgm:spPr/>
    </dgm:pt>
    <dgm:pt modelId="{F16F9863-95FB-4548-8382-4A1CF3EE001A}" type="pres">
      <dgm:prSet presAssocID="{971A8770-2EE2-4A1E-8FBC-877C3B44C62A}" presName="sibTrans" presStyleCnt="0"/>
      <dgm:spPr/>
    </dgm:pt>
    <dgm:pt modelId="{12833CEA-3D1E-4C49-8362-A8332F04D704}" type="pres">
      <dgm:prSet presAssocID="{9BB02C50-D0EF-417D-9976-E9DFEFD327D3}" presName="compNode" presStyleCnt="0"/>
      <dgm:spPr/>
    </dgm:pt>
    <dgm:pt modelId="{8FE72B40-9653-46B7-8007-A8A1B6DCB9A0}" type="pres">
      <dgm:prSet presAssocID="{9BB02C50-D0EF-417D-9976-E9DFEFD327D3}" presName="iconBgRect" presStyleLbl="bgShp" presStyleIdx="3" presStyleCnt="5"/>
      <dgm:spPr/>
    </dgm:pt>
    <dgm:pt modelId="{EA66539F-D088-4811-8921-46140ED1948B}" type="pres">
      <dgm:prSet presAssocID="{9BB02C50-D0EF-417D-9976-E9DFEFD327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AD44490-2F1C-44A2-8B36-F2BB698FDFB0}" type="pres">
      <dgm:prSet presAssocID="{9BB02C50-D0EF-417D-9976-E9DFEFD327D3}" presName="spaceRect" presStyleCnt="0"/>
      <dgm:spPr/>
    </dgm:pt>
    <dgm:pt modelId="{513FBC72-5C6A-45A9-AB10-005266BA7206}" type="pres">
      <dgm:prSet presAssocID="{9BB02C50-D0EF-417D-9976-E9DFEFD327D3}" presName="textRect" presStyleLbl="revTx" presStyleIdx="3" presStyleCnt="5">
        <dgm:presLayoutVars>
          <dgm:chMax val="1"/>
          <dgm:chPref val="1"/>
        </dgm:presLayoutVars>
      </dgm:prSet>
      <dgm:spPr/>
    </dgm:pt>
    <dgm:pt modelId="{75FF0087-84FD-4208-9F06-1F572FAB7574}" type="pres">
      <dgm:prSet presAssocID="{FD7096DF-E6D0-424D-99F3-F9E9DB9F95C0}" presName="sibTrans" presStyleCnt="0"/>
      <dgm:spPr/>
    </dgm:pt>
    <dgm:pt modelId="{F60DE5E3-B3F2-4AFA-8EED-39907E043ED2}" type="pres">
      <dgm:prSet presAssocID="{EEDD9F9D-7971-4209-90B8-3BDCD0350EC7}" presName="compNode" presStyleCnt="0"/>
      <dgm:spPr/>
    </dgm:pt>
    <dgm:pt modelId="{40B26CB9-D074-4856-8966-BC4D086E034C}" type="pres">
      <dgm:prSet presAssocID="{EEDD9F9D-7971-4209-90B8-3BDCD0350EC7}" presName="iconBgRect" presStyleLbl="bgShp" presStyleIdx="4" presStyleCnt="5"/>
      <dgm:spPr/>
    </dgm:pt>
    <dgm:pt modelId="{C51DB61F-5572-48B1-A7CB-BDB9BBBDD745}" type="pres">
      <dgm:prSet presAssocID="{EEDD9F9D-7971-4209-90B8-3BDCD0350EC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8C8820D-219B-4DD0-95DB-4D2B7C6C486B}" type="pres">
      <dgm:prSet presAssocID="{EEDD9F9D-7971-4209-90B8-3BDCD0350EC7}" presName="spaceRect" presStyleCnt="0"/>
      <dgm:spPr/>
    </dgm:pt>
    <dgm:pt modelId="{E75077ED-D468-4106-B54D-8A01C3E733F3}" type="pres">
      <dgm:prSet presAssocID="{EEDD9F9D-7971-4209-90B8-3BDCD0350EC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39DE61F-621C-425C-8247-9529EF95CB12}" srcId="{259B5B78-A936-468D-8604-5994EA87D92D}" destId="{73EF0756-6B75-4F03-BD7E-F43FDCCC463D}" srcOrd="2" destOrd="0" parTransId="{A28E7238-2188-4EA9-BE43-A318FE02D214}" sibTransId="{971A8770-2EE2-4A1E-8FBC-877C3B44C62A}"/>
    <dgm:cxn modelId="{A94B6326-4629-4EF7-91F0-835D62679264}" type="presOf" srcId="{73EF0756-6B75-4F03-BD7E-F43FDCCC463D}" destId="{2844EC67-B7BE-4043-83BE-5147E50FEF55}" srcOrd="0" destOrd="0" presId="urn:microsoft.com/office/officeart/2018/5/layout/IconCircleLabelList"/>
    <dgm:cxn modelId="{94CA966C-4392-4454-BD71-26A77E3030F5}" srcId="{259B5B78-A936-468D-8604-5994EA87D92D}" destId="{EEDD9F9D-7971-4209-90B8-3BDCD0350EC7}" srcOrd="4" destOrd="0" parTransId="{B518067C-69FD-496F-AA2F-4CDF4788396F}" sibTransId="{0F9AD885-5778-4C0D-85B4-A12D789C9D12}"/>
    <dgm:cxn modelId="{DC948C50-EEC5-4C83-AAC0-72237E68A6AB}" srcId="{259B5B78-A936-468D-8604-5994EA87D92D}" destId="{DD531253-44D7-4269-A27F-2B6193FC2AE8}" srcOrd="0" destOrd="0" parTransId="{A860BAEB-131B-47AB-984D-0EF089471F51}" sibTransId="{8131F6B1-5D19-4657-B387-3633D5E12F9E}"/>
    <dgm:cxn modelId="{4917D270-593E-472D-B204-12BBB404863C}" srcId="{259B5B78-A936-468D-8604-5994EA87D92D}" destId="{9BB02C50-D0EF-417D-9976-E9DFEFD327D3}" srcOrd="3" destOrd="0" parTransId="{DB44F10C-9337-4980-9F5C-6F4F4BE793C6}" sibTransId="{FD7096DF-E6D0-424D-99F3-F9E9DB9F95C0}"/>
    <dgm:cxn modelId="{19C8ED78-43B1-4F8A-9B0E-DF63846BC567}" type="presOf" srcId="{259B5B78-A936-468D-8604-5994EA87D92D}" destId="{E5FDA181-D901-40B7-A68A-C4F567B20034}" srcOrd="0" destOrd="0" presId="urn:microsoft.com/office/officeart/2018/5/layout/IconCircleLabelList"/>
    <dgm:cxn modelId="{580A53C2-C9D4-4D32-B968-148723C80A8F}" type="presOf" srcId="{EEDD9F9D-7971-4209-90B8-3BDCD0350EC7}" destId="{E75077ED-D468-4106-B54D-8A01C3E733F3}" srcOrd="0" destOrd="0" presId="urn:microsoft.com/office/officeart/2018/5/layout/IconCircleLabelList"/>
    <dgm:cxn modelId="{B58FCCE9-0511-4900-B83F-0F605D32495E}" type="presOf" srcId="{9BB02C50-D0EF-417D-9976-E9DFEFD327D3}" destId="{513FBC72-5C6A-45A9-AB10-005266BA7206}" srcOrd="0" destOrd="0" presId="urn:microsoft.com/office/officeart/2018/5/layout/IconCircleLabelList"/>
    <dgm:cxn modelId="{95DBC8EC-E330-41B4-BFF5-26085ADFC1AA}" type="presOf" srcId="{DD531253-44D7-4269-A27F-2B6193FC2AE8}" destId="{341C9145-9B6D-4FBD-B525-E6CB60310FBF}" srcOrd="0" destOrd="0" presId="urn:microsoft.com/office/officeart/2018/5/layout/IconCircleLabelList"/>
    <dgm:cxn modelId="{A163E2F4-9208-4C61-8C20-8F7632B5DAEA}" srcId="{259B5B78-A936-468D-8604-5994EA87D92D}" destId="{A509434D-0281-475D-9384-0EAA98D555C4}" srcOrd="1" destOrd="0" parTransId="{6E4B2EBD-A822-4BEB-892F-379560DFA482}" sibTransId="{5BD70B0D-CFE5-485E-A442-D13C1130CB3B}"/>
    <dgm:cxn modelId="{DB9950FF-6344-4BD9-B88E-03EF94236A62}" type="presOf" srcId="{A509434D-0281-475D-9384-0EAA98D555C4}" destId="{C683C223-2B92-4DE1-8A6A-D301FCCD1A5B}" srcOrd="0" destOrd="0" presId="urn:microsoft.com/office/officeart/2018/5/layout/IconCircleLabelList"/>
    <dgm:cxn modelId="{F09FD69B-4F05-4ABE-B1E6-CD56E82E28FC}" type="presParOf" srcId="{E5FDA181-D901-40B7-A68A-C4F567B20034}" destId="{63226D6B-90DD-4ED5-9083-881703323AB1}" srcOrd="0" destOrd="0" presId="urn:microsoft.com/office/officeart/2018/5/layout/IconCircleLabelList"/>
    <dgm:cxn modelId="{88F339BF-F38F-4DCA-9FEE-94F1EB003421}" type="presParOf" srcId="{63226D6B-90DD-4ED5-9083-881703323AB1}" destId="{111F920B-E9B7-4CB8-9BFC-29F16025E39B}" srcOrd="0" destOrd="0" presId="urn:microsoft.com/office/officeart/2018/5/layout/IconCircleLabelList"/>
    <dgm:cxn modelId="{F13636B5-3CB3-48B1-A164-19DD1F747352}" type="presParOf" srcId="{63226D6B-90DD-4ED5-9083-881703323AB1}" destId="{1D5B4429-0654-4F2E-88F5-0CFA153DE06C}" srcOrd="1" destOrd="0" presId="urn:microsoft.com/office/officeart/2018/5/layout/IconCircleLabelList"/>
    <dgm:cxn modelId="{AFF25CCD-3B77-4F3D-9096-6432E02B441E}" type="presParOf" srcId="{63226D6B-90DD-4ED5-9083-881703323AB1}" destId="{50AB5B26-2B46-468B-8725-C60BC5336047}" srcOrd="2" destOrd="0" presId="urn:microsoft.com/office/officeart/2018/5/layout/IconCircleLabelList"/>
    <dgm:cxn modelId="{4F51F98A-2340-44A9-B741-7CF7A9E4A3B9}" type="presParOf" srcId="{63226D6B-90DD-4ED5-9083-881703323AB1}" destId="{341C9145-9B6D-4FBD-B525-E6CB60310FBF}" srcOrd="3" destOrd="0" presId="urn:microsoft.com/office/officeart/2018/5/layout/IconCircleLabelList"/>
    <dgm:cxn modelId="{6CE05849-9557-41ED-8858-2AB194BD6147}" type="presParOf" srcId="{E5FDA181-D901-40B7-A68A-C4F567B20034}" destId="{C0E1FFA5-59D9-4742-ACDF-00BDB7E06845}" srcOrd="1" destOrd="0" presId="urn:microsoft.com/office/officeart/2018/5/layout/IconCircleLabelList"/>
    <dgm:cxn modelId="{0471A103-B543-41FA-BF4D-20D742C02E88}" type="presParOf" srcId="{E5FDA181-D901-40B7-A68A-C4F567B20034}" destId="{13F7EB98-EAB2-4547-8C97-13F786D6D2E3}" srcOrd="2" destOrd="0" presId="urn:microsoft.com/office/officeart/2018/5/layout/IconCircleLabelList"/>
    <dgm:cxn modelId="{73B8670B-4102-4E21-8C4D-798F1FC6C112}" type="presParOf" srcId="{13F7EB98-EAB2-4547-8C97-13F786D6D2E3}" destId="{B6ABCE4E-CBB3-4BAB-8DD8-4D135341D23D}" srcOrd="0" destOrd="0" presId="urn:microsoft.com/office/officeart/2018/5/layout/IconCircleLabelList"/>
    <dgm:cxn modelId="{763CE0B4-A549-4E55-BBB9-6712E6A84AD9}" type="presParOf" srcId="{13F7EB98-EAB2-4547-8C97-13F786D6D2E3}" destId="{92E9B77A-E34D-4C26-A65A-97C8521F928A}" srcOrd="1" destOrd="0" presId="urn:microsoft.com/office/officeart/2018/5/layout/IconCircleLabelList"/>
    <dgm:cxn modelId="{4F7D5CA6-3852-493D-992A-E30C369A3E11}" type="presParOf" srcId="{13F7EB98-EAB2-4547-8C97-13F786D6D2E3}" destId="{B601483E-5EBC-499B-874C-1EE94421EA36}" srcOrd="2" destOrd="0" presId="urn:microsoft.com/office/officeart/2018/5/layout/IconCircleLabelList"/>
    <dgm:cxn modelId="{48262ED9-8F94-4DD6-A10C-24E8FCEC0070}" type="presParOf" srcId="{13F7EB98-EAB2-4547-8C97-13F786D6D2E3}" destId="{C683C223-2B92-4DE1-8A6A-D301FCCD1A5B}" srcOrd="3" destOrd="0" presId="urn:microsoft.com/office/officeart/2018/5/layout/IconCircleLabelList"/>
    <dgm:cxn modelId="{C778B946-8998-4333-8FA4-CB5E757D0D1D}" type="presParOf" srcId="{E5FDA181-D901-40B7-A68A-C4F567B20034}" destId="{423E2689-D88B-4819-BEB0-5CEBB925FAD2}" srcOrd="3" destOrd="0" presId="urn:microsoft.com/office/officeart/2018/5/layout/IconCircleLabelList"/>
    <dgm:cxn modelId="{694977DE-0B0E-4D80-92ED-DE7BEBB97071}" type="presParOf" srcId="{E5FDA181-D901-40B7-A68A-C4F567B20034}" destId="{8B60AAC1-C7C7-4F29-A0EE-94B4B36E1EB5}" srcOrd="4" destOrd="0" presId="urn:microsoft.com/office/officeart/2018/5/layout/IconCircleLabelList"/>
    <dgm:cxn modelId="{5CB94F02-6CE8-44BF-BD46-982374F7EA61}" type="presParOf" srcId="{8B60AAC1-C7C7-4F29-A0EE-94B4B36E1EB5}" destId="{9FED65D9-A56A-42C3-BA9E-23EDBB36C076}" srcOrd="0" destOrd="0" presId="urn:microsoft.com/office/officeart/2018/5/layout/IconCircleLabelList"/>
    <dgm:cxn modelId="{63FA0C70-814D-454D-821C-A51E0BA6DAE5}" type="presParOf" srcId="{8B60AAC1-C7C7-4F29-A0EE-94B4B36E1EB5}" destId="{2473FA43-1C6C-40B6-A16B-4DB546B84D0C}" srcOrd="1" destOrd="0" presId="urn:microsoft.com/office/officeart/2018/5/layout/IconCircleLabelList"/>
    <dgm:cxn modelId="{B254DB7A-C9DB-4A3F-9376-8007EA6C29FC}" type="presParOf" srcId="{8B60AAC1-C7C7-4F29-A0EE-94B4B36E1EB5}" destId="{93F9825C-41E4-4EA8-B182-8E8A55E4F8B3}" srcOrd="2" destOrd="0" presId="urn:microsoft.com/office/officeart/2018/5/layout/IconCircleLabelList"/>
    <dgm:cxn modelId="{4E18C930-6F7E-4A86-AA95-E4CE00AE08C4}" type="presParOf" srcId="{8B60AAC1-C7C7-4F29-A0EE-94B4B36E1EB5}" destId="{2844EC67-B7BE-4043-83BE-5147E50FEF55}" srcOrd="3" destOrd="0" presId="urn:microsoft.com/office/officeart/2018/5/layout/IconCircleLabelList"/>
    <dgm:cxn modelId="{ACBCEE19-8F29-49D3-A820-F3CE92A00757}" type="presParOf" srcId="{E5FDA181-D901-40B7-A68A-C4F567B20034}" destId="{F16F9863-95FB-4548-8382-4A1CF3EE001A}" srcOrd="5" destOrd="0" presId="urn:microsoft.com/office/officeart/2018/5/layout/IconCircleLabelList"/>
    <dgm:cxn modelId="{5D2F302E-A7D1-486F-8AB3-5BDBE0769AC0}" type="presParOf" srcId="{E5FDA181-D901-40B7-A68A-C4F567B20034}" destId="{12833CEA-3D1E-4C49-8362-A8332F04D704}" srcOrd="6" destOrd="0" presId="urn:microsoft.com/office/officeart/2018/5/layout/IconCircleLabelList"/>
    <dgm:cxn modelId="{8B174F97-3058-485B-A25C-9FE901BBA8B8}" type="presParOf" srcId="{12833CEA-3D1E-4C49-8362-A8332F04D704}" destId="{8FE72B40-9653-46B7-8007-A8A1B6DCB9A0}" srcOrd="0" destOrd="0" presId="urn:microsoft.com/office/officeart/2018/5/layout/IconCircleLabelList"/>
    <dgm:cxn modelId="{74EB20CE-8B3C-47FA-B2FC-7A7F5F3BA9EC}" type="presParOf" srcId="{12833CEA-3D1E-4C49-8362-A8332F04D704}" destId="{EA66539F-D088-4811-8921-46140ED1948B}" srcOrd="1" destOrd="0" presId="urn:microsoft.com/office/officeart/2018/5/layout/IconCircleLabelList"/>
    <dgm:cxn modelId="{A1C06EC9-48B2-4DC6-8A7F-E8F928A748A0}" type="presParOf" srcId="{12833CEA-3D1E-4C49-8362-A8332F04D704}" destId="{8AD44490-2F1C-44A2-8B36-F2BB698FDFB0}" srcOrd="2" destOrd="0" presId="urn:microsoft.com/office/officeart/2018/5/layout/IconCircleLabelList"/>
    <dgm:cxn modelId="{E4DE62D7-879A-459C-8303-EA561F595AB4}" type="presParOf" srcId="{12833CEA-3D1E-4C49-8362-A8332F04D704}" destId="{513FBC72-5C6A-45A9-AB10-005266BA7206}" srcOrd="3" destOrd="0" presId="urn:microsoft.com/office/officeart/2018/5/layout/IconCircleLabelList"/>
    <dgm:cxn modelId="{BB9D8456-CADB-403A-B7D6-6518DC1EC835}" type="presParOf" srcId="{E5FDA181-D901-40B7-A68A-C4F567B20034}" destId="{75FF0087-84FD-4208-9F06-1F572FAB7574}" srcOrd="7" destOrd="0" presId="urn:microsoft.com/office/officeart/2018/5/layout/IconCircleLabelList"/>
    <dgm:cxn modelId="{D56324B7-84E0-4C06-8659-B6041060B28E}" type="presParOf" srcId="{E5FDA181-D901-40B7-A68A-C4F567B20034}" destId="{F60DE5E3-B3F2-4AFA-8EED-39907E043ED2}" srcOrd="8" destOrd="0" presId="urn:microsoft.com/office/officeart/2018/5/layout/IconCircleLabelList"/>
    <dgm:cxn modelId="{8CE84CD5-08A1-4520-BB0E-0FF224D3BF6B}" type="presParOf" srcId="{F60DE5E3-B3F2-4AFA-8EED-39907E043ED2}" destId="{40B26CB9-D074-4856-8966-BC4D086E034C}" srcOrd="0" destOrd="0" presId="urn:microsoft.com/office/officeart/2018/5/layout/IconCircleLabelList"/>
    <dgm:cxn modelId="{5505709E-0FF7-4141-8DAC-82BEAAE38C6C}" type="presParOf" srcId="{F60DE5E3-B3F2-4AFA-8EED-39907E043ED2}" destId="{C51DB61F-5572-48B1-A7CB-BDB9BBBDD745}" srcOrd="1" destOrd="0" presId="urn:microsoft.com/office/officeart/2018/5/layout/IconCircleLabelList"/>
    <dgm:cxn modelId="{CB6A41BC-BCAA-4222-B4D7-709AECB3002D}" type="presParOf" srcId="{F60DE5E3-B3F2-4AFA-8EED-39907E043ED2}" destId="{78C8820D-219B-4DD0-95DB-4D2B7C6C486B}" srcOrd="2" destOrd="0" presId="urn:microsoft.com/office/officeart/2018/5/layout/IconCircleLabelList"/>
    <dgm:cxn modelId="{5232C99E-D22C-4CB7-9C64-4D0AF5F9A25D}" type="presParOf" srcId="{F60DE5E3-B3F2-4AFA-8EED-39907E043ED2}" destId="{E75077ED-D468-4106-B54D-8A01C3E733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ACD13-9DDE-4B8F-AB22-7A36594BECE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EBA693-4225-4E89-B77F-1585268271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Dedicated support from Engagement Manager</a:t>
          </a:r>
          <a:endParaRPr lang="en-US"/>
        </a:p>
      </dgm:t>
    </dgm:pt>
    <dgm:pt modelId="{F99974BF-F0E5-4CF1-9222-CEEA583B371E}" type="parTrans" cxnId="{B763F64E-CB6C-46B7-B92C-9616A059E1DA}">
      <dgm:prSet/>
      <dgm:spPr/>
      <dgm:t>
        <a:bodyPr/>
        <a:lstStyle/>
        <a:p>
          <a:endParaRPr lang="en-US"/>
        </a:p>
      </dgm:t>
    </dgm:pt>
    <dgm:pt modelId="{6D3D1142-2961-47AA-A28A-DC7ACD78FC26}" type="sibTrans" cxnId="{B763F64E-CB6C-46B7-B92C-9616A059E1DA}">
      <dgm:prSet/>
      <dgm:spPr/>
      <dgm:t>
        <a:bodyPr/>
        <a:lstStyle/>
        <a:p>
          <a:endParaRPr lang="en-US"/>
        </a:p>
      </dgm:t>
    </dgm:pt>
    <dgm:pt modelId="{5D1F7301-1283-4D2F-83E3-FD3829DDB5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Help to develop your network through our alumni service and establish links with employers </a:t>
          </a:r>
          <a:endParaRPr lang="en-US"/>
        </a:p>
      </dgm:t>
    </dgm:pt>
    <dgm:pt modelId="{608BB72E-6B7F-4D51-84D9-467AD7894C72}" type="parTrans" cxnId="{54E0E1AC-4925-4CFE-AA2E-C244401F5787}">
      <dgm:prSet/>
      <dgm:spPr/>
      <dgm:t>
        <a:bodyPr/>
        <a:lstStyle/>
        <a:p>
          <a:endParaRPr lang="en-US"/>
        </a:p>
      </dgm:t>
    </dgm:pt>
    <dgm:pt modelId="{29CAD073-DA49-4876-90A0-DC21E6EDD7C7}" type="sibTrans" cxnId="{54E0E1AC-4925-4CFE-AA2E-C244401F5787}">
      <dgm:prSet/>
      <dgm:spPr/>
      <dgm:t>
        <a:bodyPr/>
        <a:lstStyle/>
        <a:p>
          <a:endParaRPr lang="en-US"/>
        </a:p>
      </dgm:t>
    </dgm:pt>
    <dgm:pt modelId="{1B309D3A-4345-4357-947B-9E922F1A63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Ongoing support after finishing your MBA </a:t>
          </a:r>
          <a:endParaRPr lang="en-US" dirty="0"/>
        </a:p>
      </dgm:t>
    </dgm:pt>
    <dgm:pt modelId="{5A1A9B38-67C0-4D8B-9D94-7EE6A0DE7987}" type="parTrans" cxnId="{2055D403-0194-43A8-A9BA-06B922210EB3}">
      <dgm:prSet/>
      <dgm:spPr/>
      <dgm:t>
        <a:bodyPr/>
        <a:lstStyle/>
        <a:p>
          <a:endParaRPr lang="en-US"/>
        </a:p>
      </dgm:t>
    </dgm:pt>
    <dgm:pt modelId="{BFA25AB1-BAB5-485E-9227-0B549174D6E2}" type="sibTrans" cxnId="{2055D403-0194-43A8-A9BA-06B922210EB3}">
      <dgm:prSet/>
      <dgm:spPr/>
      <dgm:t>
        <a:bodyPr/>
        <a:lstStyle/>
        <a:p>
          <a:endParaRPr lang="en-US"/>
        </a:p>
      </dgm:t>
    </dgm:pt>
    <dgm:pt modelId="{80C57850-9E62-41AF-8281-E2AB79800E67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Calibri"/>
            </a:rPr>
            <a:t>Guidance around your next steps, post MBA options and managing your career in a time of change</a:t>
          </a:r>
        </a:p>
      </dgm:t>
    </dgm:pt>
    <dgm:pt modelId="{080F7668-7A6E-4983-90CA-641678B0DC16}" type="parTrans" cxnId="{210664D1-23AE-4F8E-A28D-49A78B756227}">
      <dgm:prSet/>
      <dgm:spPr/>
    </dgm:pt>
    <dgm:pt modelId="{C2442885-143F-4E76-95EA-0141A342152A}" type="sibTrans" cxnId="{210664D1-23AE-4F8E-A28D-49A78B756227}">
      <dgm:prSet/>
      <dgm:spPr/>
    </dgm:pt>
    <dgm:pt modelId="{61A0C4A4-33D6-46DD-B516-873EB33F7BCE}" type="pres">
      <dgm:prSet presAssocID="{D05ACD13-9DDE-4B8F-AB22-7A36594BECE1}" presName="root" presStyleCnt="0">
        <dgm:presLayoutVars>
          <dgm:dir/>
          <dgm:resizeHandles val="exact"/>
        </dgm:presLayoutVars>
      </dgm:prSet>
      <dgm:spPr/>
    </dgm:pt>
    <dgm:pt modelId="{C78BAB1A-93E1-4069-B644-9D3BAD74B4B6}" type="pres">
      <dgm:prSet presAssocID="{BCEBA693-4225-4E89-B77F-158526827160}" presName="compNode" presStyleCnt="0"/>
      <dgm:spPr/>
    </dgm:pt>
    <dgm:pt modelId="{9672E4F4-052A-4FF1-A483-5FF9BCBA094E}" type="pres">
      <dgm:prSet presAssocID="{BCEBA693-4225-4E89-B77F-158526827160}" presName="bgRect" presStyleLbl="bgShp" presStyleIdx="0" presStyleCnt="4"/>
      <dgm:spPr/>
    </dgm:pt>
    <dgm:pt modelId="{D51536DA-F1E1-447A-BC10-650FB70CEDE2}" type="pres">
      <dgm:prSet presAssocID="{BCEBA693-4225-4E89-B77F-1585268271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A227EAE-152E-4EAC-89B5-385BFA921E4F}" type="pres">
      <dgm:prSet presAssocID="{BCEBA693-4225-4E89-B77F-158526827160}" presName="spaceRect" presStyleCnt="0"/>
      <dgm:spPr/>
    </dgm:pt>
    <dgm:pt modelId="{79815936-DF7C-4524-8646-0599E1885046}" type="pres">
      <dgm:prSet presAssocID="{BCEBA693-4225-4E89-B77F-158526827160}" presName="parTx" presStyleLbl="revTx" presStyleIdx="0" presStyleCnt="4">
        <dgm:presLayoutVars>
          <dgm:chMax val="0"/>
          <dgm:chPref val="0"/>
        </dgm:presLayoutVars>
      </dgm:prSet>
      <dgm:spPr/>
    </dgm:pt>
    <dgm:pt modelId="{45B878C5-5EE7-465C-AD72-897467297BB4}" type="pres">
      <dgm:prSet presAssocID="{6D3D1142-2961-47AA-A28A-DC7ACD78FC26}" presName="sibTrans" presStyleCnt="0"/>
      <dgm:spPr/>
    </dgm:pt>
    <dgm:pt modelId="{C38A4093-65B3-475C-8030-0AB5F094477B}" type="pres">
      <dgm:prSet presAssocID="{80C57850-9E62-41AF-8281-E2AB79800E67}" presName="compNode" presStyleCnt="0"/>
      <dgm:spPr/>
    </dgm:pt>
    <dgm:pt modelId="{8E567A16-E5E4-4F9C-A974-FC411898D061}" type="pres">
      <dgm:prSet presAssocID="{80C57850-9E62-41AF-8281-E2AB79800E67}" presName="bgRect" presStyleLbl="bgShp" presStyleIdx="1" presStyleCnt="4"/>
      <dgm:spPr/>
    </dgm:pt>
    <dgm:pt modelId="{2121B6A3-D49A-4BB2-AA29-3FF1F2E444D5}" type="pres">
      <dgm:prSet presAssocID="{80C57850-9E62-41AF-8281-E2AB79800E67}" presName="iconRect" presStyleLbl="node1" presStyleIdx="1" presStyleCnt="4"/>
      <dgm:spPr/>
    </dgm:pt>
    <dgm:pt modelId="{DBDA6E91-F977-4269-99F8-E5A737E0DAF2}" type="pres">
      <dgm:prSet presAssocID="{80C57850-9E62-41AF-8281-E2AB79800E67}" presName="spaceRect" presStyleCnt="0"/>
      <dgm:spPr/>
    </dgm:pt>
    <dgm:pt modelId="{EA2415F5-809E-4081-9EEB-1A3352334CA8}" type="pres">
      <dgm:prSet presAssocID="{80C57850-9E62-41AF-8281-E2AB79800E67}" presName="parTx" presStyleLbl="revTx" presStyleIdx="1" presStyleCnt="4">
        <dgm:presLayoutVars>
          <dgm:chMax val="0"/>
          <dgm:chPref val="0"/>
        </dgm:presLayoutVars>
      </dgm:prSet>
      <dgm:spPr/>
    </dgm:pt>
    <dgm:pt modelId="{D1177CB5-2367-467B-893E-79C7DDD3C387}" type="pres">
      <dgm:prSet presAssocID="{C2442885-143F-4E76-95EA-0141A342152A}" presName="sibTrans" presStyleCnt="0"/>
      <dgm:spPr/>
    </dgm:pt>
    <dgm:pt modelId="{5CE9CD99-8F59-430A-A272-66ABF0791997}" type="pres">
      <dgm:prSet presAssocID="{5D1F7301-1283-4D2F-83E3-FD3829DDB561}" presName="compNode" presStyleCnt="0"/>
      <dgm:spPr/>
    </dgm:pt>
    <dgm:pt modelId="{4AC5F0E1-A954-4892-B38B-C567E582BD66}" type="pres">
      <dgm:prSet presAssocID="{5D1F7301-1283-4D2F-83E3-FD3829DDB561}" presName="bgRect" presStyleLbl="bgShp" presStyleIdx="2" presStyleCnt="4"/>
      <dgm:spPr/>
    </dgm:pt>
    <dgm:pt modelId="{18243638-99C2-48FC-8689-A2C0A65A29BB}" type="pres">
      <dgm:prSet presAssocID="{5D1F7301-1283-4D2F-83E3-FD3829DDB561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96239CF-5B8B-4DED-9AEF-4B1F5EC55CF0}" type="pres">
      <dgm:prSet presAssocID="{5D1F7301-1283-4D2F-83E3-FD3829DDB561}" presName="spaceRect" presStyleCnt="0"/>
      <dgm:spPr/>
    </dgm:pt>
    <dgm:pt modelId="{775EC88A-C670-4F02-AB36-9D7DDAF4C5EC}" type="pres">
      <dgm:prSet presAssocID="{5D1F7301-1283-4D2F-83E3-FD3829DDB561}" presName="parTx" presStyleLbl="revTx" presStyleIdx="2" presStyleCnt="4">
        <dgm:presLayoutVars>
          <dgm:chMax val="0"/>
          <dgm:chPref val="0"/>
        </dgm:presLayoutVars>
      </dgm:prSet>
      <dgm:spPr/>
    </dgm:pt>
    <dgm:pt modelId="{D8D34CE2-7B0F-40E2-B1A1-38C744DA011B}" type="pres">
      <dgm:prSet presAssocID="{29CAD073-DA49-4876-90A0-DC21E6EDD7C7}" presName="sibTrans" presStyleCnt="0"/>
      <dgm:spPr/>
    </dgm:pt>
    <dgm:pt modelId="{C411B828-297F-41F7-8176-2BB719BE6E1E}" type="pres">
      <dgm:prSet presAssocID="{1B309D3A-4345-4357-947B-9E922F1A63F7}" presName="compNode" presStyleCnt="0"/>
      <dgm:spPr/>
    </dgm:pt>
    <dgm:pt modelId="{336B89D8-9084-431E-944F-53125EA3BC43}" type="pres">
      <dgm:prSet presAssocID="{1B309D3A-4345-4357-947B-9E922F1A63F7}" presName="bgRect" presStyleLbl="bgShp" presStyleIdx="3" presStyleCnt="4"/>
      <dgm:spPr/>
    </dgm:pt>
    <dgm:pt modelId="{39CCA4B3-FA19-43A6-9EBE-FFBE623560E1}" type="pres">
      <dgm:prSet presAssocID="{1B309D3A-4345-4357-947B-9E922F1A63F7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64CA341-FAAA-4457-9DBB-7DFA15F84B47}" type="pres">
      <dgm:prSet presAssocID="{1B309D3A-4345-4357-947B-9E922F1A63F7}" presName="spaceRect" presStyleCnt="0"/>
      <dgm:spPr/>
    </dgm:pt>
    <dgm:pt modelId="{5AC0B07F-7DCC-449C-86C5-569BC452DD66}" type="pres">
      <dgm:prSet presAssocID="{1B309D3A-4345-4357-947B-9E922F1A63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55D403-0194-43A8-A9BA-06B922210EB3}" srcId="{D05ACD13-9DDE-4B8F-AB22-7A36594BECE1}" destId="{1B309D3A-4345-4357-947B-9E922F1A63F7}" srcOrd="3" destOrd="0" parTransId="{5A1A9B38-67C0-4D8B-9D94-7EE6A0DE7987}" sibTransId="{BFA25AB1-BAB5-485E-9227-0B549174D6E2}"/>
    <dgm:cxn modelId="{74EC8818-F8B4-4F29-BE66-26223064F7B8}" type="presOf" srcId="{5D1F7301-1283-4D2F-83E3-FD3829DDB561}" destId="{775EC88A-C670-4F02-AB36-9D7DDAF4C5EC}" srcOrd="0" destOrd="0" presId="urn:microsoft.com/office/officeart/2018/2/layout/IconVerticalSolidList"/>
    <dgm:cxn modelId="{A61E461F-B254-4C96-BC8A-E73856DF338D}" type="presOf" srcId="{D05ACD13-9DDE-4B8F-AB22-7A36594BECE1}" destId="{61A0C4A4-33D6-46DD-B516-873EB33F7BCE}" srcOrd="0" destOrd="0" presId="urn:microsoft.com/office/officeart/2018/2/layout/IconVerticalSolidList"/>
    <dgm:cxn modelId="{B763F64E-CB6C-46B7-B92C-9616A059E1DA}" srcId="{D05ACD13-9DDE-4B8F-AB22-7A36594BECE1}" destId="{BCEBA693-4225-4E89-B77F-158526827160}" srcOrd="0" destOrd="0" parTransId="{F99974BF-F0E5-4CF1-9222-CEEA583B371E}" sibTransId="{6D3D1142-2961-47AA-A28A-DC7ACD78FC26}"/>
    <dgm:cxn modelId="{83824BA2-DF45-4346-AC2F-969A2B520F83}" type="presOf" srcId="{80C57850-9E62-41AF-8281-E2AB79800E67}" destId="{EA2415F5-809E-4081-9EEB-1A3352334CA8}" srcOrd="0" destOrd="0" presId="urn:microsoft.com/office/officeart/2018/2/layout/IconVerticalSolidList"/>
    <dgm:cxn modelId="{54E0E1AC-4925-4CFE-AA2E-C244401F5787}" srcId="{D05ACD13-9DDE-4B8F-AB22-7A36594BECE1}" destId="{5D1F7301-1283-4D2F-83E3-FD3829DDB561}" srcOrd="2" destOrd="0" parTransId="{608BB72E-6B7F-4D51-84D9-467AD7894C72}" sibTransId="{29CAD073-DA49-4876-90A0-DC21E6EDD7C7}"/>
    <dgm:cxn modelId="{210664D1-23AE-4F8E-A28D-49A78B756227}" srcId="{D05ACD13-9DDE-4B8F-AB22-7A36594BECE1}" destId="{80C57850-9E62-41AF-8281-E2AB79800E67}" srcOrd="1" destOrd="0" parTransId="{080F7668-7A6E-4983-90CA-641678B0DC16}" sibTransId="{C2442885-143F-4E76-95EA-0141A342152A}"/>
    <dgm:cxn modelId="{CCF940E5-5ACA-4A1E-9545-7DDCCB855155}" type="presOf" srcId="{1B309D3A-4345-4357-947B-9E922F1A63F7}" destId="{5AC0B07F-7DCC-449C-86C5-569BC452DD66}" srcOrd="0" destOrd="0" presId="urn:microsoft.com/office/officeart/2018/2/layout/IconVerticalSolidList"/>
    <dgm:cxn modelId="{67228EEA-AF47-4F58-B858-74356796BA3B}" type="presOf" srcId="{BCEBA693-4225-4E89-B77F-158526827160}" destId="{79815936-DF7C-4524-8646-0599E1885046}" srcOrd="0" destOrd="0" presId="urn:microsoft.com/office/officeart/2018/2/layout/IconVerticalSolidList"/>
    <dgm:cxn modelId="{F9A65F90-5C3E-4B8C-BB03-9F863C366F1E}" type="presParOf" srcId="{61A0C4A4-33D6-46DD-B516-873EB33F7BCE}" destId="{C78BAB1A-93E1-4069-B644-9D3BAD74B4B6}" srcOrd="0" destOrd="0" presId="urn:microsoft.com/office/officeart/2018/2/layout/IconVerticalSolidList"/>
    <dgm:cxn modelId="{9CE7BB04-B741-430B-B2D5-3FE631B328B1}" type="presParOf" srcId="{C78BAB1A-93E1-4069-B644-9D3BAD74B4B6}" destId="{9672E4F4-052A-4FF1-A483-5FF9BCBA094E}" srcOrd="0" destOrd="0" presId="urn:microsoft.com/office/officeart/2018/2/layout/IconVerticalSolidList"/>
    <dgm:cxn modelId="{E689C3FD-2824-4213-A000-7F93ED3A1637}" type="presParOf" srcId="{C78BAB1A-93E1-4069-B644-9D3BAD74B4B6}" destId="{D51536DA-F1E1-447A-BC10-650FB70CEDE2}" srcOrd="1" destOrd="0" presId="urn:microsoft.com/office/officeart/2018/2/layout/IconVerticalSolidList"/>
    <dgm:cxn modelId="{55EB0F7F-22FC-4567-AEC2-56208A7EF4FE}" type="presParOf" srcId="{C78BAB1A-93E1-4069-B644-9D3BAD74B4B6}" destId="{0A227EAE-152E-4EAC-89B5-385BFA921E4F}" srcOrd="2" destOrd="0" presId="urn:microsoft.com/office/officeart/2018/2/layout/IconVerticalSolidList"/>
    <dgm:cxn modelId="{7CE61E8F-64E5-4169-9189-331933D8FD68}" type="presParOf" srcId="{C78BAB1A-93E1-4069-B644-9D3BAD74B4B6}" destId="{79815936-DF7C-4524-8646-0599E1885046}" srcOrd="3" destOrd="0" presId="urn:microsoft.com/office/officeart/2018/2/layout/IconVerticalSolidList"/>
    <dgm:cxn modelId="{2FD8A67A-B3C5-4E9D-A0BE-A486239C60F3}" type="presParOf" srcId="{61A0C4A4-33D6-46DD-B516-873EB33F7BCE}" destId="{45B878C5-5EE7-465C-AD72-897467297BB4}" srcOrd="1" destOrd="0" presId="urn:microsoft.com/office/officeart/2018/2/layout/IconVerticalSolidList"/>
    <dgm:cxn modelId="{A44A5003-9FCA-4C67-8FF0-8EC72AD4C3EB}" type="presParOf" srcId="{61A0C4A4-33D6-46DD-B516-873EB33F7BCE}" destId="{C38A4093-65B3-475C-8030-0AB5F094477B}" srcOrd="2" destOrd="0" presId="urn:microsoft.com/office/officeart/2018/2/layout/IconVerticalSolidList"/>
    <dgm:cxn modelId="{19CBBB97-6D45-406E-ACAE-10792047C2D9}" type="presParOf" srcId="{C38A4093-65B3-475C-8030-0AB5F094477B}" destId="{8E567A16-E5E4-4F9C-A974-FC411898D061}" srcOrd="0" destOrd="0" presId="urn:microsoft.com/office/officeart/2018/2/layout/IconVerticalSolidList"/>
    <dgm:cxn modelId="{159747E6-71D1-41F9-9A63-D1E59AE17B33}" type="presParOf" srcId="{C38A4093-65B3-475C-8030-0AB5F094477B}" destId="{2121B6A3-D49A-4BB2-AA29-3FF1F2E444D5}" srcOrd="1" destOrd="0" presId="urn:microsoft.com/office/officeart/2018/2/layout/IconVerticalSolidList"/>
    <dgm:cxn modelId="{2C94DEB0-8F5B-4F05-A8F5-16201CDBCFCB}" type="presParOf" srcId="{C38A4093-65B3-475C-8030-0AB5F094477B}" destId="{DBDA6E91-F977-4269-99F8-E5A737E0DAF2}" srcOrd="2" destOrd="0" presId="urn:microsoft.com/office/officeart/2018/2/layout/IconVerticalSolidList"/>
    <dgm:cxn modelId="{6A135910-8360-4652-9C65-2CDB4C13FC1B}" type="presParOf" srcId="{C38A4093-65B3-475C-8030-0AB5F094477B}" destId="{EA2415F5-809E-4081-9EEB-1A3352334CA8}" srcOrd="3" destOrd="0" presId="urn:microsoft.com/office/officeart/2018/2/layout/IconVerticalSolidList"/>
    <dgm:cxn modelId="{5EDFB271-AD59-4A59-A28D-B16438FD786D}" type="presParOf" srcId="{61A0C4A4-33D6-46DD-B516-873EB33F7BCE}" destId="{D1177CB5-2367-467B-893E-79C7DDD3C387}" srcOrd="3" destOrd="0" presId="urn:microsoft.com/office/officeart/2018/2/layout/IconVerticalSolidList"/>
    <dgm:cxn modelId="{86856282-3297-47C5-BDE7-C4C2CF1A2D36}" type="presParOf" srcId="{61A0C4A4-33D6-46DD-B516-873EB33F7BCE}" destId="{5CE9CD99-8F59-430A-A272-66ABF0791997}" srcOrd="4" destOrd="0" presId="urn:microsoft.com/office/officeart/2018/2/layout/IconVerticalSolidList"/>
    <dgm:cxn modelId="{C08EDB01-8AF9-4B45-B851-995A2276686A}" type="presParOf" srcId="{5CE9CD99-8F59-430A-A272-66ABF0791997}" destId="{4AC5F0E1-A954-4892-B38B-C567E582BD66}" srcOrd="0" destOrd="0" presId="urn:microsoft.com/office/officeart/2018/2/layout/IconVerticalSolidList"/>
    <dgm:cxn modelId="{7BECDF0C-F74E-4785-952F-D5B7E32E9434}" type="presParOf" srcId="{5CE9CD99-8F59-430A-A272-66ABF0791997}" destId="{18243638-99C2-48FC-8689-A2C0A65A29BB}" srcOrd="1" destOrd="0" presId="urn:microsoft.com/office/officeart/2018/2/layout/IconVerticalSolidList"/>
    <dgm:cxn modelId="{0ECE7215-CD3C-42E7-B12C-42317EAB83CF}" type="presParOf" srcId="{5CE9CD99-8F59-430A-A272-66ABF0791997}" destId="{B96239CF-5B8B-4DED-9AEF-4B1F5EC55CF0}" srcOrd="2" destOrd="0" presId="urn:microsoft.com/office/officeart/2018/2/layout/IconVerticalSolidList"/>
    <dgm:cxn modelId="{4424682B-FB2B-4EF7-B7A6-405BB369EC83}" type="presParOf" srcId="{5CE9CD99-8F59-430A-A272-66ABF0791997}" destId="{775EC88A-C670-4F02-AB36-9D7DDAF4C5EC}" srcOrd="3" destOrd="0" presId="urn:microsoft.com/office/officeart/2018/2/layout/IconVerticalSolidList"/>
    <dgm:cxn modelId="{26F8CC6B-FFD4-4C76-AE81-20124ECE4208}" type="presParOf" srcId="{61A0C4A4-33D6-46DD-B516-873EB33F7BCE}" destId="{D8D34CE2-7B0F-40E2-B1A1-38C744DA011B}" srcOrd="5" destOrd="0" presId="urn:microsoft.com/office/officeart/2018/2/layout/IconVerticalSolidList"/>
    <dgm:cxn modelId="{198A6C55-8998-43F5-8D71-9745CCAB1439}" type="presParOf" srcId="{61A0C4A4-33D6-46DD-B516-873EB33F7BCE}" destId="{C411B828-297F-41F7-8176-2BB719BE6E1E}" srcOrd="6" destOrd="0" presId="urn:microsoft.com/office/officeart/2018/2/layout/IconVerticalSolidList"/>
    <dgm:cxn modelId="{BB43E2DA-A35B-4CB5-A64F-6EC646EB6ED6}" type="presParOf" srcId="{C411B828-297F-41F7-8176-2BB719BE6E1E}" destId="{336B89D8-9084-431E-944F-53125EA3BC43}" srcOrd="0" destOrd="0" presId="urn:microsoft.com/office/officeart/2018/2/layout/IconVerticalSolidList"/>
    <dgm:cxn modelId="{A71A86A4-E64C-4E1B-9365-67F8EFA839C0}" type="presParOf" srcId="{C411B828-297F-41F7-8176-2BB719BE6E1E}" destId="{39CCA4B3-FA19-43A6-9EBE-FFBE623560E1}" srcOrd="1" destOrd="0" presId="urn:microsoft.com/office/officeart/2018/2/layout/IconVerticalSolidList"/>
    <dgm:cxn modelId="{E9205702-76DB-4EDB-8121-8687F3B6D4C6}" type="presParOf" srcId="{C411B828-297F-41F7-8176-2BB719BE6E1E}" destId="{C64CA341-FAAA-4457-9DBB-7DFA15F84B47}" srcOrd="2" destOrd="0" presId="urn:microsoft.com/office/officeart/2018/2/layout/IconVerticalSolidList"/>
    <dgm:cxn modelId="{1EF9EDBB-4677-4613-ADED-24E88547EC62}" type="presParOf" srcId="{C411B828-297F-41F7-8176-2BB719BE6E1E}" destId="{5AC0B07F-7DCC-449C-86C5-569BC452DD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F920B-E9B7-4CB8-9BFC-29F16025E39B}">
      <dsp:nvSpPr>
        <dsp:cNvPr id="0" name=""/>
        <dsp:cNvSpPr/>
      </dsp:nvSpPr>
      <dsp:spPr>
        <a:xfrm>
          <a:off x="261776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B4429-0654-4F2E-88F5-0CFA153DE06C}">
      <dsp:nvSpPr>
        <dsp:cNvPr id="0" name=""/>
        <dsp:cNvSpPr/>
      </dsp:nvSpPr>
      <dsp:spPr>
        <a:xfrm>
          <a:off x="435219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9145-9B6D-4FBD-B525-E6CB60310FBF}">
      <dsp:nvSpPr>
        <dsp:cNvPr id="0" name=""/>
        <dsp:cNvSpPr/>
      </dsp:nvSpPr>
      <dsp:spPr>
        <a:xfrm>
          <a:off x="1611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/>
            <a:t> OVERVIEW of team</a:t>
          </a:r>
          <a:endParaRPr lang="en-US" sz="1900" kern="1200"/>
        </a:p>
      </dsp:txBody>
      <dsp:txXfrm>
        <a:off x="1611" y="1657451"/>
        <a:ext cx="1334179" cy="667089"/>
      </dsp:txXfrm>
    </dsp:sp>
    <dsp:sp modelId="{B6ABCE4E-CBB3-4BAB-8DD8-4D135341D23D}">
      <dsp:nvSpPr>
        <dsp:cNvPr id="0" name=""/>
        <dsp:cNvSpPr/>
      </dsp:nvSpPr>
      <dsp:spPr>
        <a:xfrm>
          <a:off x="1829437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9B77A-E34D-4C26-A65A-97C8521F928A}">
      <dsp:nvSpPr>
        <dsp:cNvPr id="0" name=""/>
        <dsp:cNvSpPr/>
      </dsp:nvSpPr>
      <dsp:spPr>
        <a:xfrm>
          <a:off x="2002880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C223-2B92-4DE1-8A6A-D301FCCD1A5B}">
      <dsp:nvSpPr>
        <dsp:cNvPr id="0" name=""/>
        <dsp:cNvSpPr/>
      </dsp:nvSpPr>
      <dsp:spPr>
        <a:xfrm>
          <a:off x="1569272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dirty="0"/>
            <a:t>CPD module and career support</a:t>
          </a:r>
          <a:endParaRPr lang="en-US" sz="1400" kern="1200" dirty="0"/>
        </a:p>
      </dsp:txBody>
      <dsp:txXfrm>
        <a:off x="1569272" y="1657451"/>
        <a:ext cx="1334179" cy="667089"/>
      </dsp:txXfrm>
    </dsp:sp>
    <dsp:sp modelId="{9FED65D9-A56A-42C3-BA9E-23EDBB36C076}">
      <dsp:nvSpPr>
        <dsp:cNvPr id="0" name=""/>
        <dsp:cNvSpPr/>
      </dsp:nvSpPr>
      <dsp:spPr>
        <a:xfrm>
          <a:off x="3397098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3FA43-1C6C-40B6-A16B-4DB546B84D0C}">
      <dsp:nvSpPr>
        <dsp:cNvPr id="0" name=""/>
        <dsp:cNvSpPr/>
      </dsp:nvSpPr>
      <dsp:spPr>
        <a:xfrm>
          <a:off x="3570542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EC67-B7BE-4043-83BE-5147E50FEF55}">
      <dsp:nvSpPr>
        <dsp:cNvPr id="0" name=""/>
        <dsp:cNvSpPr/>
      </dsp:nvSpPr>
      <dsp:spPr>
        <a:xfrm>
          <a:off x="3136933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STRATEGIC CONSULTING projects</a:t>
          </a:r>
          <a:endParaRPr lang="en-US" sz="1400" kern="1200" dirty="0"/>
        </a:p>
      </dsp:txBody>
      <dsp:txXfrm>
        <a:off x="3136933" y="1657451"/>
        <a:ext cx="1334179" cy="667089"/>
      </dsp:txXfrm>
    </dsp:sp>
    <dsp:sp modelId="{8FE72B40-9653-46B7-8007-A8A1B6DCB9A0}">
      <dsp:nvSpPr>
        <dsp:cNvPr id="0" name=""/>
        <dsp:cNvSpPr/>
      </dsp:nvSpPr>
      <dsp:spPr>
        <a:xfrm>
          <a:off x="4964759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6539F-D088-4811-8921-46140ED1948B}">
      <dsp:nvSpPr>
        <dsp:cNvPr id="0" name=""/>
        <dsp:cNvSpPr/>
      </dsp:nvSpPr>
      <dsp:spPr>
        <a:xfrm>
          <a:off x="5138203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FBC72-5C6A-45A9-AB10-005266BA7206}">
      <dsp:nvSpPr>
        <dsp:cNvPr id="0" name=""/>
        <dsp:cNvSpPr/>
      </dsp:nvSpPr>
      <dsp:spPr>
        <a:xfrm>
          <a:off x="4704594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Prepare for your </a:t>
          </a:r>
          <a:r>
            <a:rPr lang="en-GB" sz="1400" kern="1200" err="1"/>
            <a:t>mba</a:t>
          </a:r>
          <a:endParaRPr lang="en-US" sz="1400" kern="1200"/>
        </a:p>
      </dsp:txBody>
      <dsp:txXfrm>
        <a:off x="4704594" y="1657451"/>
        <a:ext cx="1334179" cy="667089"/>
      </dsp:txXfrm>
    </dsp:sp>
    <dsp:sp modelId="{40B26CB9-D074-4856-8966-BC4D086E034C}">
      <dsp:nvSpPr>
        <dsp:cNvPr id="0" name=""/>
        <dsp:cNvSpPr/>
      </dsp:nvSpPr>
      <dsp:spPr>
        <a:xfrm>
          <a:off x="6532420" y="590108"/>
          <a:ext cx="813849" cy="81384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DB61F-5572-48B1-A7CB-BDB9BBBDD745}">
      <dsp:nvSpPr>
        <dsp:cNvPr id="0" name=""/>
        <dsp:cNvSpPr/>
      </dsp:nvSpPr>
      <dsp:spPr>
        <a:xfrm>
          <a:off x="6705864" y="763551"/>
          <a:ext cx="466962" cy="4669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077ED-D468-4106-B54D-8A01C3E733F3}">
      <dsp:nvSpPr>
        <dsp:cNvPr id="0" name=""/>
        <dsp:cNvSpPr/>
      </dsp:nvSpPr>
      <dsp:spPr>
        <a:xfrm>
          <a:off x="6272255" y="1657451"/>
          <a:ext cx="1334179" cy="667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Questions</a:t>
          </a:r>
          <a:endParaRPr lang="en-US" sz="1400" kern="1200"/>
        </a:p>
      </dsp:txBody>
      <dsp:txXfrm>
        <a:off x="6272255" y="1657451"/>
        <a:ext cx="1334179" cy="667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E4F4-052A-4FF1-A483-5FF9BCBA094E}">
      <dsp:nvSpPr>
        <dsp:cNvPr id="0" name=""/>
        <dsp:cNvSpPr/>
      </dsp:nvSpPr>
      <dsp:spPr>
        <a:xfrm>
          <a:off x="0" y="1209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536DA-F1E1-447A-BC10-650FB70CEDE2}">
      <dsp:nvSpPr>
        <dsp:cNvPr id="0" name=""/>
        <dsp:cNvSpPr/>
      </dsp:nvSpPr>
      <dsp:spPr>
        <a:xfrm>
          <a:off x="185463" y="139157"/>
          <a:ext cx="337205" cy="3372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15936-DF7C-4524-8646-0599E1885046}">
      <dsp:nvSpPr>
        <dsp:cNvPr id="0" name=""/>
        <dsp:cNvSpPr/>
      </dsp:nvSpPr>
      <dsp:spPr>
        <a:xfrm>
          <a:off x="708131" y="1209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Dedicated support from Engagement Manager</a:t>
          </a:r>
          <a:endParaRPr lang="en-US" sz="1500" kern="1200"/>
        </a:p>
      </dsp:txBody>
      <dsp:txXfrm>
        <a:off x="708131" y="1209"/>
        <a:ext cx="4994546" cy="613101"/>
      </dsp:txXfrm>
    </dsp:sp>
    <dsp:sp modelId="{8E567A16-E5E4-4F9C-A974-FC411898D061}">
      <dsp:nvSpPr>
        <dsp:cNvPr id="0" name=""/>
        <dsp:cNvSpPr/>
      </dsp:nvSpPr>
      <dsp:spPr>
        <a:xfrm>
          <a:off x="0" y="767586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B6A3-D49A-4BB2-AA29-3FF1F2E444D5}">
      <dsp:nvSpPr>
        <dsp:cNvPr id="0" name=""/>
        <dsp:cNvSpPr/>
      </dsp:nvSpPr>
      <dsp:spPr>
        <a:xfrm>
          <a:off x="185463" y="905533"/>
          <a:ext cx="337205" cy="337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415F5-809E-4081-9EEB-1A3352334CA8}">
      <dsp:nvSpPr>
        <dsp:cNvPr id="0" name=""/>
        <dsp:cNvSpPr/>
      </dsp:nvSpPr>
      <dsp:spPr>
        <a:xfrm>
          <a:off x="708131" y="767586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/>
            </a:rPr>
            <a:t>Guidance around your next steps, post MBA options and managing your career in a time of change</a:t>
          </a:r>
        </a:p>
      </dsp:txBody>
      <dsp:txXfrm>
        <a:off x="708131" y="767586"/>
        <a:ext cx="4994546" cy="613101"/>
      </dsp:txXfrm>
    </dsp:sp>
    <dsp:sp modelId="{4AC5F0E1-A954-4892-B38B-C567E582BD66}">
      <dsp:nvSpPr>
        <dsp:cNvPr id="0" name=""/>
        <dsp:cNvSpPr/>
      </dsp:nvSpPr>
      <dsp:spPr>
        <a:xfrm>
          <a:off x="0" y="1533962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3638-99C2-48FC-8689-A2C0A65A29BB}">
      <dsp:nvSpPr>
        <dsp:cNvPr id="0" name=""/>
        <dsp:cNvSpPr/>
      </dsp:nvSpPr>
      <dsp:spPr>
        <a:xfrm>
          <a:off x="185463" y="1671910"/>
          <a:ext cx="337205" cy="337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EC88A-C670-4F02-AB36-9D7DDAF4C5EC}">
      <dsp:nvSpPr>
        <dsp:cNvPr id="0" name=""/>
        <dsp:cNvSpPr/>
      </dsp:nvSpPr>
      <dsp:spPr>
        <a:xfrm>
          <a:off x="708131" y="1533962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Help to develop your network through our alumni service and establish links with employers </a:t>
          </a:r>
          <a:endParaRPr lang="en-US" sz="1500" kern="1200"/>
        </a:p>
      </dsp:txBody>
      <dsp:txXfrm>
        <a:off x="708131" y="1533962"/>
        <a:ext cx="4994546" cy="613101"/>
      </dsp:txXfrm>
    </dsp:sp>
    <dsp:sp modelId="{336B89D8-9084-431E-944F-53125EA3BC43}">
      <dsp:nvSpPr>
        <dsp:cNvPr id="0" name=""/>
        <dsp:cNvSpPr/>
      </dsp:nvSpPr>
      <dsp:spPr>
        <a:xfrm>
          <a:off x="0" y="2300339"/>
          <a:ext cx="5702678" cy="6131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A4B3-FA19-43A6-9EBE-FFBE623560E1}">
      <dsp:nvSpPr>
        <dsp:cNvPr id="0" name=""/>
        <dsp:cNvSpPr/>
      </dsp:nvSpPr>
      <dsp:spPr>
        <a:xfrm>
          <a:off x="185463" y="2438286"/>
          <a:ext cx="337205" cy="3372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0B07F-7DCC-449C-86C5-569BC452DD66}">
      <dsp:nvSpPr>
        <dsp:cNvPr id="0" name=""/>
        <dsp:cNvSpPr/>
      </dsp:nvSpPr>
      <dsp:spPr>
        <a:xfrm>
          <a:off x="708131" y="2300339"/>
          <a:ext cx="4994546" cy="61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87" tIns="64887" rIns="64887" bIns="6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Ongoing support after finishing your MBA </a:t>
          </a:r>
          <a:endParaRPr lang="en-US" sz="1500" kern="1200" dirty="0"/>
        </a:p>
      </dsp:txBody>
      <dsp:txXfrm>
        <a:off x="708131" y="2300339"/>
        <a:ext cx="4994546" cy="61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0.33452</cdr:x>
      <cdr:y>0.38862</cdr:y>
    </cdr:from>
    <cdr:to>
      <cdr:x>0.48452</cdr:x>
      <cdr:y>0.61362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279C31-F05F-4723-B69C-01BAF95FAD46}"/>
            </a:ext>
          </a:extLst>
        </cdr:cNvPr>
        <cdr:cNvSpPr txBox="1"/>
      </cdr:nvSpPr>
      <cdr:spPr>
        <a:xfrm xmlns:a="http://schemas.openxmlformats.org/drawingml/2006/main">
          <a:off x="2039257" y="1579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0.31345</cdr:x>
      <cdr:y>0.31429</cdr:y>
    </cdr:from>
    <cdr:to>
      <cdr:x>0.46345</cdr:x>
      <cdr:y>0.53929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3ADC139-F2ED-4972-955D-4591248F4769}"/>
            </a:ext>
          </a:extLst>
        </cdr:cNvPr>
        <cdr:cNvSpPr txBox="1"/>
      </cdr:nvSpPr>
      <cdr:spPr>
        <a:xfrm xmlns:a="http://schemas.openxmlformats.org/drawingml/2006/main">
          <a:off x="2265652" y="1277275"/>
          <a:ext cx="108421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Term 1</a:t>
          </a:r>
        </a:p>
        <a:p xmlns:a="http://schemas.openxmlformats.org/drawingml/2006/main">
          <a:r>
            <a:rPr lang="en-GB" sz="1200" dirty="0"/>
            <a:t>Visits</a:t>
          </a:r>
        </a:p>
        <a:p xmlns:a="http://schemas.openxmlformats.org/drawingml/2006/main">
          <a:r>
            <a:rPr lang="en-GB" sz="1200" dirty="0"/>
            <a:t>1-2-1 Support</a:t>
          </a:r>
        </a:p>
        <a:p xmlns:a="http://schemas.openxmlformats.org/drawingml/2006/main">
          <a:r>
            <a:rPr lang="en-GB" sz="1200" dirty="0"/>
            <a:t>CPD</a:t>
          </a:r>
        </a:p>
      </cdr:txBody>
    </cdr:sp>
  </cdr:relSizeAnchor>
  <cdr:relSizeAnchor xmlns:cdr="http://schemas.openxmlformats.org/drawingml/2006/chartDrawing">
    <cdr:from>
      <cdr:x>0.425</cdr:x>
      <cdr:y>0.3875</cdr:y>
    </cdr:from>
    <cdr:to>
      <cdr:x>0.575</cdr:x>
      <cdr:y>0.6125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BFAC180-0CF3-4726-B9B2-BA4A73890EE3}"/>
            </a:ext>
          </a:extLst>
        </cdr:cNvPr>
        <cdr:cNvSpPr txBox="1"/>
      </cdr:nvSpPr>
      <cdr:spPr>
        <a:xfrm xmlns:a="http://schemas.openxmlformats.org/drawingml/2006/main">
          <a:off x="2590800" y="157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</cdr:x>
      <cdr:y>0.32185</cdr:y>
    </cdr:from>
    <cdr:to>
      <cdr:x>0.79404</cdr:x>
      <cdr:y>0.56453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DC71C1D-9B9A-4E11-84C5-890B8301D409}"/>
            </a:ext>
          </a:extLst>
        </cdr:cNvPr>
        <cdr:cNvSpPr txBox="1"/>
      </cdr:nvSpPr>
      <cdr:spPr>
        <a:xfrm xmlns:a="http://schemas.openxmlformats.org/drawingml/2006/main">
          <a:off x="3614056" y="1307996"/>
          <a:ext cx="2125354" cy="986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Term 2</a:t>
          </a:r>
        </a:p>
        <a:p xmlns:a="http://schemas.openxmlformats.org/drawingml/2006/main">
          <a:r>
            <a:rPr lang="en-GB" sz="1200" dirty="0"/>
            <a:t>Career Development</a:t>
          </a:r>
        </a:p>
        <a:p xmlns:a="http://schemas.openxmlformats.org/drawingml/2006/main">
          <a:r>
            <a:rPr lang="en-GB" sz="1200" dirty="0"/>
            <a:t>activities</a:t>
          </a:r>
        </a:p>
        <a:p xmlns:a="http://schemas.openxmlformats.org/drawingml/2006/main">
          <a:r>
            <a:rPr lang="en-GB" sz="1200" dirty="0"/>
            <a:t>Workshops</a:t>
          </a:r>
        </a:p>
      </cdr:txBody>
    </cdr:sp>
  </cdr:relSizeAnchor>
  <cdr:relSizeAnchor xmlns:cdr="http://schemas.openxmlformats.org/drawingml/2006/chartDrawing">
    <cdr:from>
      <cdr:x>0.48452</cdr:x>
      <cdr:y>0.74754</cdr:y>
    </cdr:from>
    <cdr:to>
      <cdr:x>0.63452</cdr:x>
      <cdr:y>0.97254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4F2BB00-7169-4BE8-9F0E-68B8E7A41B42}"/>
            </a:ext>
          </a:extLst>
        </cdr:cNvPr>
        <cdr:cNvSpPr txBox="1"/>
      </cdr:nvSpPr>
      <cdr:spPr>
        <a:xfrm xmlns:a="http://schemas.openxmlformats.org/drawingml/2006/main">
          <a:off x="2953657" y="30380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0.425</cdr:x>
      <cdr:y>0.3875</cdr:y>
    </cdr:from>
    <cdr:to>
      <cdr:x>0.575</cdr:x>
      <cdr:y>0.6125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C62AE14-22A5-4E5E-A9E0-D5D681F5E3B4}"/>
            </a:ext>
          </a:extLst>
        </cdr:cNvPr>
        <cdr:cNvSpPr txBox="1"/>
      </cdr:nvSpPr>
      <cdr:spPr>
        <a:xfrm xmlns:a="http://schemas.openxmlformats.org/drawingml/2006/main">
          <a:off x="2590800" y="157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0.82784</cdr:x>
      <cdr:y>0.78906</cdr:y>
    </cdr:from>
    <cdr:to>
      <cdr:x>1</cdr:x>
      <cdr:y>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26415E1-13EC-454C-A322-EB2036AC9E42}"/>
            </a:ext>
          </a:extLst>
        </cdr:cNvPr>
        <cdr:cNvSpPr txBox="1"/>
      </cdr:nvSpPr>
      <cdr:spPr>
        <a:xfrm xmlns:a="http://schemas.openxmlformats.org/drawingml/2006/main" flipV="1">
          <a:off x="5046524" y="3206752"/>
          <a:ext cx="1049476" cy="857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0.39804</cdr:x>
      <cdr:y>0.65679</cdr:y>
    </cdr:from>
    <cdr:to>
      <cdr:x>0.54804</cdr:x>
      <cdr:y>0.88179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D51968C8-B2D3-41A6-8E66-2E625CAE415A}"/>
            </a:ext>
          </a:extLst>
        </cdr:cNvPr>
        <cdr:cNvSpPr txBox="1"/>
      </cdr:nvSpPr>
      <cdr:spPr>
        <a:xfrm xmlns:a="http://schemas.openxmlformats.org/drawingml/2006/main">
          <a:off x="2877075" y="2669209"/>
          <a:ext cx="108421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Term 3</a:t>
          </a:r>
        </a:p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Individual Support</a:t>
          </a:r>
        </a:p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Business Project</a:t>
          </a:r>
        </a:p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Next steps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21437"/>
            <a:ext cx="1681255" cy="864413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9" y="8596052"/>
            <a:ext cx="1799950" cy="289855"/>
          </a:xfrm>
          <a:prstGeom prst="rect">
            <a:avLst/>
          </a:prstGeom>
        </p:spPr>
      </p:pic>
      <p:pic>
        <p:nvPicPr>
          <p:cNvPr id="4" name="Picture 3" descr="Accreditation-Log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4" y="4328329"/>
            <a:ext cx="2722779" cy="4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6" name="Picture 5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1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88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9" name="Picture 8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40" y="4722840"/>
            <a:ext cx="1598883" cy="2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9" r:id="rId3"/>
    <p:sldLayoutId id="2147483660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x.stackexchange.com/questions/315553/how-to-make-a-header-with-a-binary-matrix-code-as-background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tim-mccollum-537450186/" TargetMode="External"/><Relationship Id="rId2" Type="http://schemas.openxmlformats.org/officeDocument/2006/relationships/hyperlink" Target="mailto:tim.mccollum@durham.ac.u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linkedin-alternative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boomers.com/linkedin-alternative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3" y="1254162"/>
            <a:ext cx="3395275" cy="1772067"/>
          </a:xfrm>
        </p:spPr>
        <p:txBody>
          <a:bodyPr/>
          <a:lstStyle/>
          <a:p>
            <a:r>
              <a:rPr lang="en-US" dirty="0"/>
              <a:t>Introduction to CPD- Career and Professional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1966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Developing hard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Tableau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3384331" y="1224708"/>
            <a:ext cx="4631403" cy="2914650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B46D5-D859-4E31-9FC1-DDAB42F097DA}"/>
              </a:ext>
            </a:extLst>
          </p:cNvPr>
          <p:cNvSpPr txBox="1"/>
          <p:nvPr/>
        </p:nvSpPr>
        <p:spPr>
          <a:xfrm>
            <a:off x="5708691" y="3939303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tex.stackexchange.com/questions/315553/how-to-make-a-header-with-a-binary-matrix-code-as-backgrou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6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support- Digital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Career Set</a:t>
            </a:r>
          </a:p>
          <a:p>
            <a:r>
              <a:rPr lang="en-GB" sz="1400" dirty="0">
                <a:solidFill>
                  <a:schemeClr val="tx2"/>
                </a:solidFill>
              </a:rPr>
              <a:t>	</a:t>
            </a:r>
            <a:r>
              <a:rPr lang="en-GB" sz="1400" dirty="0">
                <a:solidFill>
                  <a:schemeClr val="tx1"/>
                </a:solidFill>
              </a:rPr>
              <a:t>Dedicated careers platform with CV 360, 	Interview 360, E-learning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MBA Exchange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	</a:t>
            </a:r>
            <a:r>
              <a:rPr lang="en-GB" sz="1400" dirty="0">
                <a:solidFill>
                  <a:schemeClr val="tx1"/>
                </a:solidFill>
              </a:rPr>
              <a:t>Jobs platform specifically for MBA 	students</a:t>
            </a:r>
          </a:p>
        </p:txBody>
      </p:sp>
      <p:pic>
        <p:nvPicPr>
          <p:cNvPr id="9" name="Content Placeholder 8" descr="Business people near a whiteboard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16463" y="1411727"/>
            <a:ext cx="3806825" cy="2539122"/>
          </a:xfrm>
        </p:spPr>
      </p:pic>
    </p:spTree>
    <p:extLst>
      <p:ext uri="{BB962C8B-B14F-4D97-AF65-F5344CB8AC3E}">
        <p14:creationId xmlns:p14="http://schemas.microsoft.com/office/powerpoint/2010/main" val="199774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5BA118-0350-4DA4-8CD4-4D74C4F61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18862"/>
              </p:ext>
            </p:extLst>
          </p:nvPr>
        </p:nvGraphicFramePr>
        <p:xfrm>
          <a:off x="704431" y="387388"/>
          <a:ext cx="722811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23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845-799E-47BC-9DF0-E30155FE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Strategic Consulting Projects</a:t>
            </a:r>
          </a:p>
        </p:txBody>
      </p:sp>
      <p:pic>
        <p:nvPicPr>
          <p:cNvPr id="5" name="Picture 4" descr="Person at work video conferencing on laptop">
            <a:extLst>
              <a:ext uri="{FF2B5EF4-FFF2-40B4-BE49-F238E27FC236}">
                <a16:creationId xmlns:a16="http://schemas.microsoft.com/office/drawing/2014/main" id="{4CBF0D4D-2D1D-4205-AF13-1ECA9B75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9" r="6538" b="-3"/>
          <a:stretch/>
        </p:blipFill>
        <p:spPr>
          <a:xfrm>
            <a:off x="621553" y="1224708"/>
            <a:ext cx="3807190" cy="291465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93B-A991-4B9B-99E9-E3E10D4376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Opportunity to work with employers on a consulting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Projects can be sourced for you or you can find your 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Linked to your chosen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 from supervisor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Allows you to build skills further and demonstrate your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8750" y="1224708"/>
            <a:ext cx="1245249" cy="12386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ptinstall _MG_77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3" t="1699" r="3555" b="22267"/>
          <a:stretch/>
        </p:blipFill>
        <p:spPr>
          <a:xfrm>
            <a:off x="5220553" y="2463338"/>
            <a:ext cx="2678197" cy="2680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564345"/>
          </a:xfrm>
        </p:spPr>
        <p:txBody>
          <a:bodyPr/>
          <a:lstStyle/>
          <a:p>
            <a:r>
              <a:rPr lang="en-US" dirty="0"/>
              <a:t>Before your 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86867" y="520764"/>
            <a:ext cx="4559833" cy="3695635"/>
          </a:xfrm>
        </p:spPr>
        <p:txBody>
          <a:bodyPr vert="horz" lIns="0" tIns="0" rIns="0" bIns="0" rtlCol="0" anchor="t">
            <a:no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</a:endParaRP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Consider and reflect on your own career goals</a:t>
            </a:r>
          </a:p>
          <a:p>
            <a:pPr marL="28575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Reflect on what you hope to get out of your MBA 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Assess your own strengths/weaknesses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Identify skills you need to develop to achieve your goals</a:t>
            </a:r>
          </a:p>
          <a:p>
            <a:pPr marL="28575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>
                <a:solidFill>
                  <a:srgbClr val="000000"/>
                </a:solidFill>
              </a:rPr>
              <a:t>Update your CV, LinkedIn 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>
              <a:solidFill>
                <a:srgbClr val="000000"/>
              </a:solidFill>
            </a:endParaRP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>
              <a:solidFill>
                <a:srgbClr val="000000"/>
              </a:solidFill>
            </a:endParaRPr>
          </a:p>
          <a:p>
            <a:pPr marL="285750" lvl="0" indent="-285750" defTabSz="914400"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5331" y="1244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A12E-DE25-4BBD-AC01-62F1B093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your MBA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5F471-13FC-4393-B8A5-F60D65E761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059" y="1134734"/>
            <a:ext cx="3807190" cy="2914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Labour Market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Effectively communicate your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Confidence in your personal brand and skillset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Maintain your working </a:t>
            </a:r>
            <a:r>
              <a:rPr lang="en-GB" dirty="0" err="1"/>
              <a:t>mindset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Durham Alumni</a:t>
            </a:r>
          </a:p>
        </p:txBody>
      </p:sp>
      <p:pic>
        <p:nvPicPr>
          <p:cNvPr id="10" name="Content Placeholder 9" descr="Person creating a calendar with adhesive notes on a blackboard">
            <a:extLst>
              <a:ext uri="{FF2B5EF4-FFF2-40B4-BE49-F238E27FC236}">
                <a16:creationId xmlns:a16="http://schemas.microsoft.com/office/drawing/2014/main" id="{C54FF767-09C2-41D6-B311-CC53FAA33A0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716751" y="1380414"/>
            <a:ext cx="3806825" cy="2538378"/>
          </a:xfrm>
        </p:spPr>
      </p:pic>
    </p:spTree>
    <p:extLst>
      <p:ext uri="{BB962C8B-B14F-4D97-AF65-F5344CB8AC3E}">
        <p14:creationId xmlns:p14="http://schemas.microsoft.com/office/powerpoint/2010/main" val="257299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C0CF-CA79-43CA-9C4D-B2716D15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/>
              <a:t>Support with your next steps and career post MBA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9A1069-BE0D-4555-B496-CB8726E422C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40516390"/>
              </p:ext>
            </p:extLst>
          </p:nvPr>
        </p:nvGraphicFramePr>
        <p:xfrm>
          <a:off x="621553" y="1224708"/>
          <a:ext cx="5702678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86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04" y="1281584"/>
            <a:ext cx="2573895" cy="257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 and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?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83156" y="3855479"/>
            <a:ext cx="1286948" cy="12880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768820" y="1475652"/>
            <a:ext cx="1829600" cy="1223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6084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FFFFFF"/>
                </a:solidFill>
              </a:rPr>
              <a:t>86th in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the world</a:t>
            </a:r>
          </a:p>
          <a:p>
            <a:pPr>
              <a:spcBef>
                <a:spcPts val="0"/>
              </a:spcBef>
            </a:pPr>
            <a:endParaRPr lang="en-GB" sz="1400" b="1" baseline="30000" dirty="0">
              <a:solidFill>
                <a:srgbClr val="FFFFFF"/>
              </a:solidFill>
              <a:latin typeface="Arial-BoldMT"/>
            </a:endParaRPr>
          </a:p>
          <a:p>
            <a:pPr>
              <a:spcBef>
                <a:spcPts val="0"/>
              </a:spcBef>
            </a:pPr>
            <a:r>
              <a:rPr lang="en-GB" sz="1600" i="1" baseline="30000" dirty="0">
                <a:solidFill>
                  <a:srgbClr val="FFFFFF"/>
                </a:solidFill>
                <a:latin typeface="ArialMT"/>
              </a:rPr>
              <a:t>Financial Times</a:t>
            </a:r>
          </a:p>
          <a:p>
            <a:pPr>
              <a:spcBef>
                <a:spcPts val="0"/>
              </a:spcBef>
            </a:pPr>
            <a:r>
              <a:rPr lang="en-GB" sz="1600" baseline="30000" dirty="0">
                <a:solidFill>
                  <a:srgbClr val="FFFFFF"/>
                </a:solidFill>
                <a:latin typeface="ArialMT"/>
              </a:rPr>
              <a:t>Global MBA Ranking 2025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029813" y="1224707"/>
            <a:ext cx="6411135" cy="2962281"/>
          </a:xfrm>
        </p:spPr>
        <p:txBody>
          <a:bodyPr/>
          <a:lstStyle/>
          <a:p>
            <a:r>
              <a:rPr lang="en-US" dirty="0"/>
              <a:t>Thank you for your time.</a:t>
            </a:r>
          </a:p>
          <a:p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tim.mccollum@durham.ac.uk</a:t>
            </a:r>
            <a:endParaRPr lang="en-US" dirty="0"/>
          </a:p>
          <a:p>
            <a:r>
              <a:rPr lang="en-US" dirty="0">
                <a:hlinkClick r:id="rId3"/>
              </a:rPr>
              <a:t>https://www.linkedin.com/in/tim-mccollum-537450186/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01" y="1224708"/>
            <a:ext cx="1405757" cy="731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78372" y="3182627"/>
            <a:ext cx="1405757" cy="7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95BC-BC66-4AEA-A1CE-C37582CF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/>
              <a:t>Aims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310814-02C6-4E4B-87BA-B8950972231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3756639"/>
              </p:ext>
            </p:extLst>
          </p:nvPr>
        </p:nvGraphicFramePr>
        <p:xfrm>
          <a:off x="621552" y="1224708"/>
          <a:ext cx="760804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52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Introduction- Your MBA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3430" y="1252209"/>
            <a:ext cx="8177673" cy="29146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400" dirty="0"/>
              <a:t>    </a:t>
            </a:r>
            <a:r>
              <a:rPr lang="en-US" sz="1200" dirty="0"/>
              <a:t>Oliver Ruether	        Charlotte Howell                Tim McCollum          </a:t>
            </a:r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200" dirty="0"/>
          </a:p>
          <a:p>
            <a:r>
              <a:rPr lang="en-US" sz="1000" dirty="0"/>
              <a:t>   Engagement Manager             IEC Coordinator                   Careers Consultant      </a:t>
            </a:r>
            <a:endParaRPr lang="en-US" sz="1100" dirty="0"/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5E40EF0D-A21E-48EC-B1B5-4BC37C05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055" y="1993497"/>
            <a:ext cx="1134379" cy="1196239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9F51DCA-E0DD-48F4-8119-0DE50AA3B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76" y="1947009"/>
            <a:ext cx="1041691" cy="1196239"/>
          </a:xfrm>
          <a:prstGeom prst="rect">
            <a:avLst/>
          </a:prstGeom>
        </p:spPr>
      </p:pic>
      <p:pic>
        <p:nvPicPr>
          <p:cNvPr id="1036" name="Picture 12" descr="Oliver Ruether">
            <a:extLst>
              <a:ext uri="{FF2B5EF4-FFF2-40B4-BE49-F238E27FC236}">
                <a16:creationId xmlns:a16="http://schemas.microsoft.com/office/drawing/2014/main" id="{4A9F037D-BA22-EBB8-EAFC-2E45A64E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7" y="1947009"/>
            <a:ext cx="1041691" cy="12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6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845-799E-47BC-9DF0-E30155FE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Tim McCollum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93B-A991-4B9B-99E9-E3E10D4376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Qualified Careers Adviser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Worked in sector for 15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Worked at Durham for 4 years specialise with MBA/OMBA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Passion for skills development, mindset and how this influences our experience and success at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Exec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F0D4D-2D1D-4205-AF13-1ECA9B75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2" b="11472"/>
          <a:stretch/>
        </p:blipFill>
        <p:spPr>
          <a:xfrm>
            <a:off x="4716751" y="1224708"/>
            <a:ext cx="380719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57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4845-799E-47BC-9DF0-E30155FE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CPD Module-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93B-A991-4B9B-99E9-E3E10D4376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Contextualising your career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Business Scenarios to allow you to build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 discussion and self-reflection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Gives you the opportunity to develop and practice your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 different employers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17C2C-3985-496B-A99A-E726B2383B92}"/>
              </a:ext>
            </a:extLst>
          </p:cNvPr>
          <p:cNvSpPr txBox="1"/>
          <p:nvPr/>
        </p:nvSpPr>
        <p:spPr>
          <a:xfrm>
            <a:off x="399142" y="890220"/>
            <a:ext cx="2039258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highlight>
                  <a:srgbClr val="68246D"/>
                </a:highlight>
              </a:rPr>
              <a:t>Leadership</a:t>
            </a:r>
          </a:p>
          <a:p>
            <a:endParaRPr lang="en-GB" dirty="0">
              <a:solidFill>
                <a:schemeClr val="bg1"/>
              </a:solidFill>
              <a:highlight>
                <a:srgbClr val="68246D"/>
              </a:highlight>
            </a:endParaRP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Self Awareness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Working in Groups and Teams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Communicating through networking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Career advancement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Communicating through presentation</a:t>
            </a:r>
          </a:p>
          <a:p>
            <a:r>
              <a:rPr lang="en-GB" sz="900" dirty="0">
                <a:solidFill>
                  <a:schemeClr val="bg1"/>
                </a:solidFill>
                <a:highlight>
                  <a:srgbClr val="68246D"/>
                </a:highlight>
              </a:rPr>
              <a:t>Planning, organising and time management</a:t>
            </a:r>
          </a:p>
          <a:p>
            <a:r>
              <a:rPr lang="en-GB" sz="900" dirty="0">
                <a:solidFill>
                  <a:schemeClr val="bg1"/>
                </a:solidFill>
              </a:rPr>
              <a:t>Negotiation and influencing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D4353-686E-4BBF-B614-298313BFFD4E}"/>
              </a:ext>
            </a:extLst>
          </p:cNvPr>
          <p:cNvSpPr txBox="1"/>
          <p:nvPr/>
        </p:nvSpPr>
        <p:spPr>
          <a:xfrm>
            <a:off x="2422283" y="890220"/>
            <a:ext cx="2039258" cy="172354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Digital</a:t>
            </a:r>
          </a:p>
          <a:p>
            <a:endParaRPr lang="en-GB"/>
          </a:p>
          <a:p>
            <a:r>
              <a:rPr lang="en-GB" sz="900">
                <a:solidFill>
                  <a:schemeClr val="bg1"/>
                </a:solidFill>
              </a:rPr>
              <a:t>Working collaboratively</a:t>
            </a:r>
          </a:p>
          <a:p>
            <a:r>
              <a:rPr lang="en-GB" sz="900">
                <a:solidFill>
                  <a:schemeClr val="bg1"/>
                </a:solidFill>
              </a:rPr>
              <a:t>Visualising Data</a:t>
            </a:r>
          </a:p>
          <a:p>
            <a:r>
              <a:rPr lang="en-GB" sz="900">
                <a:solidFill>
                  <a:schemeClr val="bg1"/>
                </a:solidFill>
              </a:rPr>
              <a:t>Analysing Data</a:t>
            </a:r>
          </a:p>
          <a:p>
            <a:r>
              <a:rPr lang="en-GB" sz="900">
                <a:solidFill>
                  <a:schemeClr val="bg1"/>
                </a:solidFill>
              </a:rPr>
              <a:t>Making decisions</a:t>
            </a:r>
          </a:p>
          <a:p>
            <a:r>
              <a:rPr lang="en-GB" sz="900">
                <a:solidFill>
                  <a:schemeClr val="bg1"/>
                </a:solidFill>
              </a:rPr>
              <a:t>Managing projects</a:t>
            </a:r>
          </a:p>
          <a:p>
            <a:r>
              <a:rPr lang="en-GB" sz="900">
                <a:solidFill>
                  <a:schemeClr val="bg1"/>
                </a:solidFill>
              </a:rPr>
              <a:t>Accessing career opportunities</a:t>
            </a: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69AC4-E7EB-4377-AF85-9195C202850F}"/>
              </a:ext>
            </a:extLst>
          </p:cNvPr>
          <p:cNvSpPr txBox="1"/>
          <p:nvPr/>
        </p:nvSpPr>
        <p:spPr>
          <a:xfrm>
            <a:off x="399142" y="2574457"/>
            <a:ext cx="2039258" cy="183127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Ethics and Sustainability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sz="900">
                <a:solidFill>
                  <a:schemeClr val="bg1"/>
                </a:solidFill>
              </a:rPr>
              <a:t>Identifying Values</a:t>
            </a:r>
          </a:p>
          <a:p>
            <a:r>
              <a:rPr lang="en-GB" sz="900">
                <a:solidFill>
                  <a:schemeClr val="bg1"/>
                </a:solidFill>
              </a:rPr>
              <a:t>Identifying ethical belief</a:t>
            </a:r>
          </a:p>
          <a:p>
            <a:r>
              <a:rPr lang="en-GB" sz="900">
                <a:solidFill>
                  <a:schemeClr val="bg1"/>
                </a:solidFill>
              </a:rPr>
              <a:t>Working with others with differing values and beliefs</a:t>
            </a: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  <a:p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CB03E-3F15-4D32-AC62-4E7B6F979D48}"/>
              </a:ext>
            </a:extLst>
          </p:cNvPr>
          <p:cNvSpPr txBox="1"/>
          <p:nvPr/>
        </p:nvSpPr>
        <p:spPr>
          <a:xfrm>
            <a:off x="2424953" y="2574457"/>
            <a:ext cx="2045981" cy="186204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Global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900" dirty="0">
                <a:solidFill>
                  <a:schemeClr val="bg1"/>
                </a:solidFill>
              </a:rPr>
              <a:t>Communicating across cultures</a:t>
            </a:r>
          </a:p>
          <a:p>
            <a:r>
              <a:rPr lang="en-GB" sz="900" dirty="0">
                <a:solidFill>
                  <a:schemeClr val="bg1"/>
                </a:solidFill>
              </a:rPr>
              <a:t>Demonstrating sensitivity to diversity</a:t>
            </a:r>
          </a:p>
          <a:p>
            <a:r>
              <a:rPr lang="en-GB" sz="900" dirty="0">
                <a:solidFill>
                  <a:schemeClr val="bg1"/>
                </a:solidFill>
              </a:rPr>
              <a:t>Challenging own and other people’s preconceptions</a:t>
            </a:r>
          </a:p>
          <a:p>
            <a:r>
              <a:rPr lang="en-GB" sz="900" dirty="0">
                <a:solidFill>
                  <a:schemeClr val="bg1"/>
                </a:solidFill>
              </a:rPr>
              <a:t>Working effectively with people from diverse backgrounds</a:t>
            </a:r>
          </a:p>
          <a:p>
            <a:r>
              <a:rPr lang="en-GB" sz="900" dirty="0">
                <a:solidFill>
                  <a:schemeClr val="bg1"/>
                </a:solidFill>
              </a:rPr>
              <a:t>Working in an international context</a:t>
            </a:r>
          </a:p>
          <a:p>
            <a:endParaRPr lang="en-GB" sz="900" dirty="0">
              <a:solidFill>
                <a:schemeClr val="bg1"/>
              </a:solidFill>
            </a:endParaRPr>
          </a:p>
          <a:p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C107-3138-4364-87CA-49526D48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1E99-2A1F-42D0-9357-73D51456E4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Individual 1-2-1 coaching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Career planning and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CV, Applications and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Networking and LinkedIn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Guest speakers and employer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Workshops/Presentations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LMI and employer knowledge</a:t>
            </a:r>
          </a:p>
        </p:txBody>
      </p:sp>
      <p:pic>
        <p:nvPicPr>
          <p:cNvPr id="9" name="Content Placeholder 8" descr="Business people near a whiteboard">
            <a:extLst>
              <a:ext uri="{FF2B5EF4-FFF2-40B4-BE49-F238E27FC236}">
                <a16:creationId xmlns:a16="http://schemas.microsoft.com/office/drawing/2014/main" id="{A93CBBB8-CA0E-40E5-A0C2-E78225F5A7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16463" y="1411727"/>
            <a:ext cx="3806825" cy="2539122"/>
          </a:xfrm>
        </p:spPr>
      </p:pic>
    </p:spTree>
    <p:extLst>
      <p:ext uri="{BB962C8B-B14F-4D97-AF65-F5344CB8AC3E}">
        <p14:creationId xmlns:p14="http://schemas.microsoft.com/office/powerpoint/2010/main" val="24779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CPD Workshops- Developing soft skills through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3221168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the specific skills you can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developing key soft skills to compete in global 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Networking</a:t>
            </a:r>
          </a:p>
        </p:txBody>
      </p:sp>
      <p:pic>
        <p:nvPicPr>
          <p:cNvPr id="5" name="Content Placeholder 4" descr="Branding - Clipboard image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412346"/>
            <a:ext cx="3806825" cy="2537883"/>
          </a:xfrm>
        </p:spPr>
      </p:pic>
    </p:spTree>
    <p:extLst>
      <p:ext uri="{BB962C8B-B14F-4D97-AF65-F5344CB8AC3E}">
        <p14:creationId xmlns:p14="http://schemas.microsoft.com/office/powerpoint/2010/main" val="255570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led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Employer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Recruiters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Company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London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Networking 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Alumni events and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Events with other schools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716463" y="1491655"/>
            <a:ext cx="3806825" cy="23792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B46D5-D859-4E31-9FC1-DDAB42F097DA}"/>
              </a:ext>
            </a:extLst>
          </p:cNvPr>
          <p:cNvSpPr txBox="1"/>
          <p:nvPr/>
        </p:nvSpPr>
        <p:spPr>
          <a:xfrm>
            <a:off x="4716463" y="3870920"/>
            <a:ext cx="3806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techboomers.com/linkedin-alternative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9925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led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77090" y="860633"/>
            <a:ext cx="4094910" cy="3641308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Capco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Ocado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Accenture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OC and C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Tata Consultancy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Capgemini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Roche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716463" y="1491655"/>
            <a:ext cx="3806825" cy="23792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B46D5-D859-4E31-9FC1-DDAB42F097DA}"/>
              </a:ext>
            </a:extLst>
          </p:cNvPr>
          <p:cNvSpPr txBox="1"/>
          <p:nvPr/>
        </p:nvSpPr>
        <p:spPr>
          <a:xfrm>
            <a:off x="4716463" y="3870920"/>
            <a:ext cx="3806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techboomers.com/linkedin-alternative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65252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91D34D2443D4A90B1CDC072273AC5" ma:contentTypeVersion="12" ma:contentTypeDescription="Create a new document." ma:contentTypeScope="" ma:versionID="dfab20ba9c3c95b053b408f95fe38167">
  <xsd:schema xmlns:xsd="http://www.w3.org/2001/XMLSchema" xmlns:xs="http://www.w3.org/2001/XMLSchema" xmlns:p="http://schemas.microsoft.com/office/2006/metadata/properties" xmlns:ns2="e3a079f5-deaf-47fc-830e-2c5c10f1e4bf" xmlns:ns3="234aea92-cbf3-470a-bf5a-6d28167ce3dd" targetNamespace="http://schemas.microsoft.com/office/2006/metadata/properties" ma:root="true" ma:fieldsID="91a22ff40b90dfd417333ff21b6a31d0" ns2:_="" ns3:_="">
    <xsd:import namespace="e3a079f5-deaf-47fc-830e-2c5c10f1e4bf"/>
    <xsd:import namespace="234aea92-cbf3-470a-bf5a-6d28167ce3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079f5-deaf-47fc-830e-2c5c10f1e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aea92-cbf3-470a-bf5a-6d28167ce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4aea92-cbf3-470a-bf5a-6d28167ce3dd">
      <UserInfo>
        <DisplayName>ARMSTRONG, NEIL W.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A13B00F-0C43-461E-9A0E-6F6302C42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a079f5-deaf-47fc-830e-2c5c10f1e4bf"/>
    <ds:schemaRef ds:uri="234aea92-cbf3-470a-bf5a-6d28167ce3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D6E50-ADDD-40BA-B294-A34187E1B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B31B2-E7E0-4ED6-A6DE-0C19109042B2}">
  <ds:schemaRefs>
    <ds:schemaRef ds:uri="http://schemas.microsoft.com/office/2006/documentManagement/types"/>
    <ds:schemaRef ds:uri="http://purl.org/dc/terms/"/>
    <ds:schemaRef ds:uri="234aea92-cbf3-470a-bf5a-6d28167ce3dd"/>
    <ds:schemaRef ds:uri="http://purl.org/dc/dcmitype/"/>
    <ds:schemaRef ds:uri="http://schemas.microsoft.com/office/infopath/2007/PartnerControls"/>
    <ds:schemaRef ds:uri="e3a079f5-deaf-47fc-830e-2c5c10f1e4b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590</Words>
  <Application>Microsoft Office PowerPoint</Application>
  <PresentationFormat>On-screen Show (16:9)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Arial-BoldMT</vt:lpstr>
      <vt:lpstr>ArialMT</vt:lpstr>
      <vt:lpstr>Calibri</vt:lpstr>
      <vt:lpstr>Lucida Grande</vt:lpstr>
      <vt:lpstr>Office Theme</vt:lpstr>
      <vt:lpstr>Introduction to CPD- Career and Professional Development </vt:lpstr>
      <vt:lpstr>Aims</vt:lpstr>
      <vt:lpstr>Introduction- Your MBA Team</vt:lpstr>
      <vt:lpstr>Tim McCollum</vt:lpstr>
      <vt:lpstr>CPD Module- Competencies</vt:lpstr>
      <vt:lpstr>Careers support</vt:lpstr>
      <vt:lpstr>CPD Workshops- Developing soft skills through workshops</vt:lpstr>
      <vt:lpstr>Employer led sessions</vt:lpstr>
      <vt:lpstr>Employer led sessions</vt:lpstr>
      <vt:lpstr>Developing hard skills</vt:lpstr>
      <vt:lpstr>Careers support- Digital Platforms</vt:lpstr>
      <vt:lpstr>PowerPoint Presentation</vt:lpstr>
      <vt:lpstr>Strategic Consulting Projects</vt:lpstr>
      <vt:lpstr>Before your MBA</vt:lpstr>
      <vt:lpstr>After your MBA</vt:lpstr>
      <vt:lpstr>Support with your next steps and career post MBA</vt:lpstr>
      <vt:lpstr>Q and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Career Development programme</dc:title>
  <dc:creator>Tim McCollum</dc:creator>
  <cp:lastModifiedBy>WAREING, CHARLOTTE V.E.</cp:lastModifiedBy>
  <cp:revision>76</cp:revision>
  <dcterms:created xsi:type="dcterms:W3CDTF">2020-06-30T15:55:17Z</dcterms:created>
  <dcterms:modified xsi:type="dcterms:W3CDTF">2025-05-02T11:23:28Z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0x01010027591D34D2443D4A90B1CDC072273AC5</vt:lpwstr>
  </property>
</Properties>
</file>